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tl="1" saveSubsetFonts="1">
  <p:sldMasterIdLst>
    <p:sldMasterId id="2147484106" r:id="rId1"/>
  </p:sldMasterIdLst>
  <p:notesMasterIdLst>
    <p:notesMasterId r:id="rId50"/>
  </p:notesMasterIdLst>
  <p:handoutMasterIdLst>
    <p:handoutMasterId r:id="rId51"/>
  </p:handoutMasterIdLst>
  <p:sldIdLst>
    <p:sldId id="750" r:id="rId2"/>
    <p:sldId id="752" r:id="rId3"/>
    <p:sldId id="853" r:id="rId4"/>
    <p:sldId id="777" r:id="rId5"/>
    <p:sldId id="780" r:id="rId6"/>
    <p:sldId id="781" r:id="rId7"/>
    <p:sldId id="784" r:id="rId8"/>
    <p:sldId id="861" r:id="rId9"/>
    <p:sldId id="785" r:id="rId10"/>
    <p:sldId id="782" r:id="rId11"/>
    <p:sldId id="783" r:id="rId12"/>
    <p:sldId id="786" r:id="rId13"/>
    <p:sldId id="787" r:id="rId14"/>
    <p:sldId id="788" r:id="rId15"/>
    <p:sldId id="789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808" r:id="rId24"/>
    <p:sldId id="806" r:id="rId25"/>
    <p:sldId id="807" r:id="rId26"/>
    <p:sldId id="810" r:id="rId27"/>
    <p:sldId id="809" r:id="rId28"/>
    <p:sldId id="811" r:id="rId29"/>
    <p:sldId id="812" r:id="rId30"/>
    <p:sldId id="813" r:id="rId31"/>
    <p:sldId id="818" r:id="rId32"/>
    <p:sldId id="817" r:id="rId33"/>
    <p:sldId id="819" r:id="rId34"/>
    <p:sldId id="858" r:id="rId35"/>
    <p:sldId id="820" r:id="rId36"/>
    <p:sldId id="859" r:id="rId37"/>
    <p:sldId id="833" r:id="rId38"/>
    <p:sldId id="860" r:id="rId39"/>
    <p:sldId id="841" r:id="rId40"/>
    <p:sldId id="835" r:id="rId41"/>
    <p:sldId id="836" r:id="rId42"/>
    <p:sldId id="837" r:id="rId43"/>
    <p:sldId id="838" r:id="rId44"/>
    <p:sldId id="845" r:id="rId45"/>
    <p:sldId id="846" r:id="rId46"/>
    <p:sldId id="862" r:id="rId47"/>
    <p:sldId id="863" r:id="rId48"/>
    <p:sldId id="749" r:id="rId49"/>
  </p:sldIdLst>
  <p:sldSz cx="9144000" cy="6858000" type="screen4x3"/>
  <p:notesSz cx="6669088" cy="9926638"/>
  <p:defaultTextStyle>
    <a:defPPr>
      <a:defRPr lang="ko-KR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1"/>
    <a:srgbClr val="EBF6F9"/>
    <a:srgbClr val="EDF6F9"/>
    <a:srgbClr val="69BA20"/>
    <a:srgbClr val="9780B2"/>
    <a:srgbClr val="876DA7"/>
    <a:srgbClr val="745995"/>
    <a:srgbClr val="5E4878"/>
    <a:srgbClr val="765B9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52" autoAdjust="0"/>
    <p:restoredTop sz="90973" autoAdjust="0"/>
  </p:normalViewPr>
  <p:slideViewPr>
    <p:cSldViewPr>
      <p:cViewPr>
        <p:scale>
          <a:sx n="90" d="100"/>
          <a:sy n="90" d="100"/>
        </p:scale>
        <p:origin x="-7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06" y="1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0472DF0F-F45B-484F-8989-FF1C01F50ABB}" type="datetime1">
              <a:rPr lang="en-US" altLang="ko-KR"/>
              <a:pPr>
                <a:defRPr/>
              </a:pPr>
              <a:t>4/9/2018</a:t>
            </a:fld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59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06" y="9428959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rtl="0" latinLnBrk="1">
              <a:defRPr kumimoji="1" sz="1200" b="0">
                <a:latin typeface="Gulim" pitchFamily="34" charset="-127"/>
                <a:ea typeface="HY견고딕"/>
                <a:cs typeface="HY견고딕"/>
              </a:defRPr>
            </a:lvl1pPr>
          </a:lstStyle>
          <a:p>
            <a:pPr>
              <a:defRPr/>
            </a:pPr>
            <a:fld id="{1B22CBB8-1BD6-4EB6-B1C0-78DB50744BEB}" type="slidenum">
              <a:rPr lang="ar-SA" altLang="ko-KR"/>
              <a:pPr>
                <a:defRPr/>
              </a:pPr>
              <a:t>‹#›</a:t>
            </a:fld>
            <a:endParaRPr lang="en-US" altLang="ko-KR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6906" y="1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fld id="{072035BD-8BFD-45B5-AC9A-21C2B887C6E4}" type="datetime1">
              <a:rPr lang="ko-KR" altLang="en-US"/>
              <a:pPr>
                <a:defRPr/>
              </a:pPr>
              <a:t>2018-04-09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7066" y="4715272"/>
            <a:ext cx="5334957" cy="4468018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6906" y="9428959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rtl="0" latinLnBrk="1">
              <a:defRPr sz="1200">
                <a:ea typeface="HY견고딕"/>
                <a:cs typeface="HY견고딕"/>
              </a:defRPr>
            </a:lvl1pPr>
          </a:lstStyle>
          <a:p>
            <a:pPr>
              <a:defRPr/>
            </a:pPr>
            <a:fld id="{8B47D0AA-17FC-4976-95A2-D300B5012A48}" type="slidenum">
              <a:rPr lang="ar-SA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89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1pPr>
            <a:lvl2pPr marL="738121" indent="-283893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2pPr>
            <a:lvl3pPr marL="1135571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3pPr>
            <a:lvl4pPr marL="1589799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4pPr>
            <a:lvl5pPr marL="2044027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5pPr>
            <a:lvl6pPr marL="2498255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6pPr>
            <a:lvl7pPr marL="2952483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7pPr>
            <a:lvl8pPr marL="3406712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8pPr>
            <a:lvl9pPr marL="3860940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9pPr>
          </a:lstStyle>
          <a:p>
            <a:pPr eaLnBrk="1" hangingPunct="1"/>
            <a:fld id="{FA9DE1ED-A7DB-4904-AC63-2526206D3228}" type="slidenum">
              <a:rPr lang="ar-SA" altLang="en-US" smtClean="0">
                <a:cs typeface="HY견고딕"/>
              </a:rPr>
              <a:pPr eaLnBrk="1" hangingPunct="1"/>
              <a:t>1</a:t>
            </a:fld>
            <a:endParaRPr lang="en-US" altLang="ko-KR" smtClean="0">
              <a:cs typeface="HY견고딕"/>
            </a:endParaRPr>
          </a:p>
        </p:txBody>
      </p:sp>
      <p:sp>
        <p:nvSpPr>
          <p:cNvPr id="156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1600"/>
              <a:t> </a:t>
            </a:r>
            <a:endParaRPr lang="ko-KR" altLang="en-US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3A1C-C609-4E7D-B5E4-6084CD89A1C9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F7D5-FBF2-4EFB-AC71-1DF70C01192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179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EAE7-3DF0-4ADF-8BA5-922399EF7B33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EE33-C19F-4E80-B6DC-F0DE87FBABF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8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0EDD-3392-483C-858A-3410833A5D05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9E94-E564-437F-89E8-86DCBB48737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375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2733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0590-0261-40FB-A5ED-0ECCF7346516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48AC-EE71-44B3-A659-CA383A9E533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29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C974-5CF3-4BF7-BC74-BC935496A106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D4A2-F2A2-47B9-A50F-45794539620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67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B61B-B003-4726-91EE-55DDFB3FC30A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F2E4-F102-4FDB-8CAB-33AE3B567C1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86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995F-A8C0-48DB-A55F-CF4698AFEDE8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CBD4-2FFB-4D41-ACB1-78AC9B5DF88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9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04AF-3057-46EC-A31E-BF042FC91CD1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7B77-F776-4EE8-922D-1DDB6DAC944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84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D008-F1FE-4AF2-8860-3D3C7925257E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24E8-36FE-4D5D-87A7-5DAFB62887B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3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02B5-9C1B-4AC2-905C-882C5FB9E6BF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457B-F7C5-4530-B467-C9335AFD873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35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A6FC-1C48-4A29-A392-478AC2750B80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B87D-1C5B-4DAE-8407-A3F35341E97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87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EC2FF4CC-111B-4C69-91AA-B4F85CFF4015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C62B3E9D-375C-45A9-82BA-07270FD96BD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  <p:sldLayoutId id="214748541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/>
          <a:cs typeface="Malgun Gothic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algun Gothic"/>
          <a:cs typeface="Malgun Gothic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algun Gothic"/>
          <a:cs typeface="Malgun Gothic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algun Gothic"/>
          <a:cs typeface="Malgun Gothic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algun Gothic"/>
          <a:cs typeface="Malgun Gothic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algun Gothic"/>
          <a:cs typeface="Malgun Gothic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7.wdp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4035"/>
            <a:ext cx="9873296" cy="6216466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0</a:t>
            </a:fld>
            <a:endParaRPr lang="en-US" altLang="ko-KR" dirty="0" smtClean="0">
              <a:cs typeface="HY견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86" y="2420888"/>
            <a:ext cx="10230870" cy="2591477"/>
          </a:xfrm>
          <a:prstGeom prst="rect">
            <a:avLst/>
          </a:prstGeom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8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"/>
            <a:ext cx="9144000" cy="647752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500938" y="2420888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47664" y="2799407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" y="-6839"/>
            <a:ext cx="9144000" cy="673912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1331640" y="932501"/>
            <a:ext cx="1715770" cy="504190"/>
          </a:xfrm>
          <a:prstGeom prst="wedgeRoundRectCallout">
            <a:avLst>
              <a:gd name="adj1" fmla="val 80059"/>
              <a:gd name="adj2" fmla="val 702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dirty="0" smtClean="0">
                <a:effectLst/>
                <a:latin typeface="Times New Roman"/>
                <a:ea typeface="Times New Roman"/>
              </a:rPr>
              <a:t>ورود نام کالا یا ایران کد کالا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61975" y="2060848"/>
            <a:ext cx="2137817" cy="504190"/>
          </a:xfrm>
          <a:prstGeom prst="wedgeRoundRectCallout">
            <a:avLst>
              <a:gd name="adj1" fmla="val -4951"/>
              <a:gd name="adj2" fmla="val -1275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effectLst/>
                <a:latin typeface="Times New Roman"/>
                <a:ea typeface="Times New Roman"/>
              </a:rPr>
              <a:t>تذکر:</a:t>
            </a: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dirty="0" smtClean="0">
                <a:latin typeface="Times New Roman"/>
                <a:ea typeface="Times New Roman"/>
              </a:rPr>
              <a:t>وارد نمودن تعداد کالا کارپرداز را در هنگام جستجو محدود می نماید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151563" y="1831443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H="1" flipV="1">
            <a:off x="593873" y="3573016"/>
            <a:ext cx="391221" cy="94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" y="415106"/>
            <a:ext cx="7961905" cy="58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43285"/>
            <a:ext cx="9109074" cy="663770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8395417" y="619598"/>
            <a:ext cx="256851" cy="2381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 flipV="1">
            <a:off x="7908211" y="3714746"/>
            <a:ext cx="256851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Straight Arrow Connector 35"/>
          <p:cNvCxnSpPr/>
          <p:nvPr/>
        </p:nvCxnSpPr>
        <p:spPr>
          <a:xfrm flipH="1">
            <a:off x="6732241" y="5733256"/>
            <a:ext cx="206374" cy="3465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375" y="2965450"/>
            <a:ext cx="5503863" cy="1035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 </a:t>
            </a:r>
            <a:r>
              <a:rPr lang="fa-IR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ثبت درخواست خرید</a:t>
            </a:r>
            <a:endParaRPr lang="en-US" sz="35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0"/>
            <a:ext cx="9109074" cy="6524625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1835696" y="1655763"/>
            <a:ext cx="1938005" cy="504190"/>
          </a:xfrm>
          <a:prstGeom prst="wedgeRoundRectCallout">
            <a:avLst>
              <a:gd name="adj1" fmla="val 53706"/>
              <a:gd name="adj2" fmla="val -1149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latin typeface="Times New Roman"/>
                <a:ea typeface="Times New Roman"/>
              </a:rPr>
              <a:t>نکمیل نمودن موارد ستاره دار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265516" y="2691603"/>
            <a:ext cx="184843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>
          <a:xfrm flipV="1">
            <a:off x="5148064" y="5229200"/>
            <a:ext cx="256851" cy="3053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>
          <a:xfrm flipV="1">
            <a:off x="3995936" y="5229200"/>
            <a:ext cx="256851" cy="3053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>
          <a:xfrm flipH="1">
            <a:off x="8817708" y="5534549"/>
            <a:ext cx="319210" cy="4099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 flipH="1">
            <a:off x="6059142" y="5927433"/>
            <a:ext cx="206374" cy="2886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0"/>
            <a:ext cx="9109075" cy="65246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6147761" y="5957888"/>
            <a:ext cx="206374" cy="2886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375" y="2564904"/>
            <a:ext cx="6480001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انتخاب تامین کننده جهت ارسال استعلام</a:t>
            </a:r>
          </a:p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(در </a:t>
            </a:r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صورت وجود تامین کننده فعال)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0"/>
            <a:ext cx="9109074" cy="652462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541494" y="2276872"/>
            <a:ext cx="2046730" cy="504056"/>
          </a:xfrm>
          <a:prstGeom prst="wedgeRoundRectCallout">
            <a:avLst>
              <a:gd name="adj1" fmla="val -70719"/>
              <a:gd name="adj2" fmla="val -244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کلیک جهت انتخاب تامین کننده</a:t>
            </a:r>
            <a:endParaRPr lang="fa-IR" sz="14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0"/>
            <a:ext cx="9109074" cy="645333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103428" y="5085184"/>
            <a:ext cx="2376170" cy="692150"/>
          </a:xfrm>
          <a:prstGeom prst="wedgeRoundRectCallout">
            <a:avLst>
              <a:gd name="adj1" fmla="val 47503"/>
              <a:gd name="adj2" fmla="val -1200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 کارپردازی که دسترسی رویت قیمت نداشته باشد فقط می تواند اولویت های معتبر را انتخاب نماید.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0"/>
            <a:ext cx="9109074" cy="652462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8244409" y="1285875"/>
            <a:ext cx="288031" cy="3068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>
          <a:xfrm flipH="1">
            <a:off x="2195736" y="1285875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0"/>
            <a:ext cx="8081963" cy="652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0"/>
            <a:ext cx="9109074" cy="652462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5000240" y="400506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0"/>
            <a:ext cx="9109075" cy="652462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364088" y="329952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6545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2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تائید و ارسال استعلام توسط کارپرداز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097">
            <a:off x="3082578" y="-330930"/>
            <a:ext cx="5680756" cy="73448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644008" y="2564904"/>
            <a:ext cx="3966833" cy="1096122"/>
          </a:xfrm>
          <a:custGeom>
            <a:avLst/>
            <a:gdLst>
              <a:gd name="connsiteX0" fmla="*/ 0 w 6696744"/>
              <a:gd name="connsiteY0" fmla="*/ 0 h 1872208"/>
              <a:gd name="connsiteX1" fmla="*/ 6696744 w 6696744"/>
              <a:gd name="connsiteY1" fmla="*/ 0 h 1872208"/>
              <a:gd name="connsiteX2" fmla="*/ 6696744 w 6696744"/>
              <a:gd name="connsiteY2" fmla="*/ 1872208 h 1872208"/>
              <a:gd name="connsiteX3" fmla="*/ 0 w 6696744"/>
              <a:gd name="connsiteY3" fmla="*/ 1872208 h 1872208"/>
              <a:gd name="connsiteX4" fmla="*/ 0 w 6696744"/>
              <a:gd name="connsiteY4" fmla="*/ 0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27295 w 6724039"/>
              <a:gd name="connsiteY3" fmla="*/ 1872208 h 1872208"/>
              <a:gd name="connsiteX4" fmla="*/ 0 w 6724039"/>
              <a:gd name="connsiteY4" fmla="*/ 313899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13647 w 6724039"/>
              <a:gd name="connsiteY3" fmla="*/ 1571957 h 1872208"/>
              <a:gd name="connsiteX4" fmla="*/ 0 w 6724039"/>
              <a:gd name="connsiteY4" fmla="*/ 313899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039" h="1872208">
                <a:moveTo>
                  <a:pt x="0" y="313899"/>
                </a:moveTo>
                <a:lnTo>
                  <a:pt x="6724039" y="0"/>
                </a:lnTo>
                <a:lnTo>
                  <a:pt x="6724039" y="1872208"/>
                </a:lnTo>
                <a:lnTo>
                  <a:pt x="13647" y="1571957"/>
                </a:lnTo>
                <a:lnTo>
                  <a:pt x="0" y="3138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0954"/>
            <a:ext cx="9144000" cy="1555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-108520" y="1504529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0241" r="8592"/>
          <a:stretch/>
        </p:blipFill>
        <p:spPr>
          <a:xfrm rot="21086817" flipH="1">
            <a:off x="-32041" y="-680322"/>
            <a:ext cx="9218706" cy="25678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845" y="1268760"/>
            <a:ext cx="5077235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900" b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900" b="0" cap="none" spc="0" dirty="0">
              <a:ln w="12700">
                <a:noFill/>
                <a:prstDash val="solid"/>
              </a:ln>
              <a:solidFill>
                <a:schemeClr val="bg1"/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4" y="359428"/>
            <a:ext cx="3490562" cy="11393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0" y="-24765"/>
            <a:ext cx="914400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107593"/>
            <a:ext cx="9180512" cy="7777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-36512" y="6165304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17" descr="untitl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8" y="5354593"/>
            <a:ext cx="617282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oat_of_arms_of_Ir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68" y="5373216"/>
            <a:ext cx="421189" cy="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822992" y="5821233"/>
            <a:ext cx="116483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a-IR" sz="700" b="0" dirty="0"/>
              <a:t>وزارت صنعت، معدن وتجارت </a:t>
            </a:r>
            <a:endParaRPr lang="en-US" sz="700" b="0" dirty="0"/>
          </a:p>
        </p:txBody>
      </p:sp>
      <p:pic>
        <p:nvPicPr>
          <p:cNvPr id="30" name="Picture 2" descr="D:\te be done\ppt dr\arm\arm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5"/>
            <a:ext cx="669957" cy="6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39552" y="3034842"/>
            <a:ext cx="6336704" cy="1440160"/>
          </a:xfrm>
          <a:custGeom>
            <a:avLst/>
            <a:gdLst>
              <a:gd name="connsiteX0" fmla="*/ 0 w 6336704"/>
              <a:gd name="connsiteY0" fmla="*/ 0 h 1440160"/>
              <a:gd name="connsiteX1" fmla="*/ 6336704 w 6336704"/>
              <a:gd name="connsiteY1" fmla="*/ 0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23056 w 6336704"/>
              <a:gd name="connsiteY2" fmla="*/ 1317331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1440160">
                <a:moveTo>
                  <a:pt x="0" y="0"/>
                </a:moveTo>
                <a:lnTo>
                  <a:pt x="6336704" y="191069"/>
                </a:lnTo>
                <a:lnTo>
                  <a:pt x="6323056" y="1317331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6" y="518175"/>
            <a:ext cx="643152" cy="643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10447" y="6193757"/>
            <a:ext cx="2014585" cy="71211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006795" y="6479758"/>
            <a:ext cx="1465466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تهیه شده در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شرکت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cs typeface="+mn-cs"/>
              </a:rPr>
              <a:t>بهسازان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3072" y="6479758"/>
            <a:ext cx="708848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بهار </a:t>
            </a:r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cs typeface="+mn-cs"/>
              </a:rPr>
              <a:t>1393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11693" r="15836" b="27990"/>
          <a:stretch/>
        </p:blipFill>
        <p:spPr>
          <a:xfrm>
            <a:off x="6804248" y="2674802"/>
            <a:ext cx="1704232" cy="907979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7565" y="3297758"/>
            <a:ext cx="5110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خرید خطی -جزئی</a:t>
            </a:r>
            <a:endParaRPr lang="en-US" sz="5400" b="1" cap="none" spc="0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2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5246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00938" y="3268980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254750" y="355623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32381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733332" y="961269"/>
            <a:ext cx="2592194" cy="792088"/>
          </a:xfrm>
          <a:prstGeom prst="wedgeRoundRectCallout">
            <a:avLst>
              <a:gd name="adj1" fmla="val 55184"/>
              <a:gd name="adj2" fmla="val 912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مدت اعتبار استعلام و تاریخ تعیین برنده طبق تاریخ نیاز که در جدول انتهایی فرم میباشد در نظر گرفته میشود.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1115616" y="2132856"/>
            <a:ext cx="2880226" cy="648072"/>
          </a:xfrm>
          <a:prstGeom prst="wedgeRoundRectCallout">
            <a:avLst>
              <a:gd name="adj1" fmla="val 78154"/>
              <a:gd name="adj2" fmla="val 617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تاریخ تعیین برنده نباید بزرگتر از تاریخ نیاز کالا باشد.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87624" y="355092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Arrow Connector 25"/>
          <p:cNvCxnSpPr/>
          <p:nvPr/>
        </p:nvCxnSpPr>
        <p:spPr>
          <a:xfrm flipH="1">
            <a:off x="4365627" y="5661248"/>
            <a:ext cx="206374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 dirty="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 dirty="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14340"/>
            <a:ext cx="9109074" cy="651028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3923928" y="566124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68626"/>
            <a:ext cx="7647620" cy="29523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تائید پاسخ استعلام ها(کارپرداز)</a:t>
            </a:r>
            <a:endParaRPr lang="en-US" sz="800" dirty="0"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572375" y="3589020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57938" y="429309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0"/>
            <a:ext cx="7647620" cy="666936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436096" y="594928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3240739"/>
            <a:ext cx="7647620" cy="2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7" y="0"/>
            <a:ext cx="8285205" cy="6602819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978195" y="5725125"/>
            <a:ext cx="3017741" cy="799500"/>
          </a:xfrm>
          <a:prstGeom prst="wedgeRoundRectCallout">
            <a:avLst>
              <a:gd name="adj1" fmla="val -60784"/>
              <a:gd name="adj2" fmla="val -10005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کلیه استعلام های ارسال شده تامین کنندگان توسط کارپرداز باید تایید گردد تا جدول مقایسه ای تشکیل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تشکیل</a:t>
            </a:r>
            <a:r>
              <a:rPr lang="fa-IR" sz="28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جدول مقایسه ای</a:t>
            </a:r>
            <a:endParaRPr lang="en-US" sz="2800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IranNastaliq" pitchFamily="18" charset="0"/>
              <a:ea typeface="Calibri"/>
              <a:cs typeface="B Titr" pitchFamily="2" charset="-7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 اعلام به تامین کننده برنده</a:t>
            </a:r>
            <a:endParaRPr lang="en-US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688983" y="4005064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27506" y="3587956"/>
            <a:ext cx="273307" cy="2867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0"/>
            <a:ext cx="8285584" cy="645333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6151563" y="580526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8" y="0"/>
            <a:ext cx="8283644" cy="6524625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118461" y="3428999"/>
            <a:ext cx="2261851" cy="514313"/>
          </a:xfrm>
          <a:prstGeom prst="wedgeRoundRectCallout">
            <a:avLst>
              <a:gd name="adj1" fmla="val -49598"/>
              <a:gd name="adj2" fmla="val 1103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انتخاب اولویت جهت تعیین برنده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020272" y="501317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Rounded Rectangular Callout 24"/>
          <p:cNvSpPr/>
          <p:nvPr/>
        </p:nvSpPr>
        <p:spPr>
          <a:xfrm>
            <a:off x="2477784" y="5257016"/>
            <a:ext cx="2061441" cy="570747"/>
          </a:xfrm>
          <a:prstGeom prst="wedgeRoundRectCallout">
            <a:avLst>
              <a:gd name="adj1" fmla="val 12306"/>
              <a:gd name="adj2" fmla="val 1213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 پیوست صورتجلسه کمیته فنی 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15273" y="594928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5" y="3240739"/>
            <a:ext cx="7647620" cy="29523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75" y="2965450"/>
            <a:ext cx="62639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ورود به سامانه خرید جزئی و متوسط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" y="0"/>
            <a:ext cx="8318931" cy="652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3247070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مشاهده  پاسخ تامین کننده برنده ،ایجاد سفارش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 bwMode="auto">
          <a:xfrm>
            <a:off x="971600" y="6093295"/>
            <a:ext cx="1008112" cy="360041"/>
          </a:xfrm>
          <a:prstGeom prst="rect">
            <a:avLst/>
          </a:prstGeom>
          <a:solidFill>
            <a:srgbClr val="FF9999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latinLnBrk="1">
              <a:defRPr/>
            </a:pPr>
            <a:r>
              <a:rPr lang="fa-IR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  <a:hlinkClick r:id="rId6" action="ppaction://hlinksldjump"/>
              </a:rPr>
              <a:t>بازگشت</a:t>
            </a:r>
            <a:endParaRPr lang="fa-IR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" y="0"/>
            <a:ext cx="8369560" cy="65246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229031" y="429309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62540" y="37890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7" y="0"/>
            <a:ext cx="7377686" cy="67627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7" y="0"/>
            <a:ext cx="7330646" cy="6858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763688" y="1379855"/>
            <a:ext cx="328862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H="1">
            <a:off x="6557045" y="3933056"/>
            <a:ext cx="206374" cy="3379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 flipV="1">
            <a:off x="4340387" y="5085184"/>
            <a:ext cx="256854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Rounded Rectangular Callout 25"/>
          <p:cNvSpPr/>
          <p:nvPr/>
        </p:nvSpPr>
        <p:spPr>
          <a:xfrm>
            <a:off x="5148064" y="5240247"/>
            <a:ext cx="2952328" cy="997065"/>
          </a:xfrm>
          <a:prstGeom prst="wedgeRoundRectCallout">
            <a:avLst>
              <a:gd name="adj1" fmla="val -44085"/>
              <a:gd name="adj2" fmla="val 7115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پس از ثبت اولیه فرم سفارش 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latin typeface="Times New Roman"/>
                <a:ea typeface="Times New Roman"/>
                <a:cs typeface="B Zar"/>
              </a:rPr>
              <a:t>لینک زمانبندی تحویل و پرداخت در کادر مشخص شده با فلش فعال میگردد.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9" y="0"/>
            <a:ext cx="7389122" cy="6858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23728" y="1357313"/>
            <a:ext cx="328859" cy="3379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00799" cy="681355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915816" y="1526285"/>
            <a:ext cx="2376170" cy="692150"/>
          </a:xfrm>
          <a:prstGeom prst="wedgeRoundRectCallout">
            <a:avLst>
              <a:gd name="adj1" fmla="val 76140"/>
              <a:gd name="adj2" fmla="val 597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تحویل کالا در این قسمت توسط کارپرداز باید تعیین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403648" y="2739671"/>
            <a:ext cx="2448178" cy="692150"/>
          </a:xfrm>
          <a:prstGeom prst="wedgeRoundRectCallout">
            <a:avLst>
              <a:gd name="adj1" fmla="val 85985"/>
              <a:gd name="adj2" fmla="val 750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صورتیکه پرداخت وجه پس از تحویل کامل در انبار باشد دستگاه می تواند زمان پرداخت را در این قسمت تعیین نماید.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452587" y="5098267"/>
            <a:ext cx="792087" cy="504056"/>
          </a:xfrm>
          <a:prstGeom prst="wedgeRoundRectCallout">
            <a:avLst>
              <a:gd name="adj1" fmla="val 116893"/>
              <a:gd name="adj2" fmla="val -566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600" dirty="0" smtClean="0">
                <a:solidFill>
                  <a:srgbClr val="000000"/>
                </a:solidFill>
                <a:ea typeface="Times New Roman"/>
                <a:cs typeface="B Zar"/>
              </a:rPr>
              <a:t>نکته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085611" y="4976347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 dirty="0">
                <a:solidFill>
                  <a:schemeClr val="bg1"/>
                </a:solidFill>
                <a:latin typeface="Titr"/>
                <a:cs typeface="B Titr" pitchFamily="2" charset="-78"/>
              </a:rPr>
              <a:t>گام </a:t>
            </a:r>
            <a:r>
              <a:rPr lang="fa-IR" altLang="en-US" b="0" dirty="0" smtClean="0">
                <a:solidFill>
                  <a:schemeClr val="bg1"/>
                </a:solidFill>
                <a:latin typeface="Titr"/>
                <a:cs typeface="B Titr" pitchFamily="2" charset="-78"/>
              </a:rPr>
              <a:t>هی </a:t>
            </a:r>
            <a:r>
              <a:rPr lang="fa-IR" altLang="en-US" b="0" dirty="0">
                <a:solidFill>
                  <a:schemeClr val="bg1"/>
                </a:solidFill>
                <a:latin typeface="Titr"/>
                <a:cs typeface="B Titr" pitchFamily="2" charset="-78"/>
              </a:rPr>
              <a:t>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5" y="0"/>
            <a:ext cx="7443669" cy="6858000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88096" y="3284984"/>
            <a:ext cx="2376170" cy="692150"/>
          </a:xfrm>
          <a:prstGeom prst="wedgeRoundRectCallout">
            <a:avLst>
              <a:gd name="adj1" fmla="val -64364"/>
              <a:gd name="adj2" fmla="val -53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توجه داشته باشید پس از تعیین نوع پرداختها و زمانبندی پرداخت مبلغ موجود در کادر صفر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84908" y="60212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تایید  نهایی سفارش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توسط کارپرداز</a:t>
            </a:r>
            <a:endParaRPr lang="fa-IR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" y="-21431"/>
            <a:ext cx="8274024" cy="669079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00938" y="4719642"/>
            <a:ext cx="1143000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254750" y="400506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" y="0"/>
            <a:ext cx="8274023" cy="6858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292080" y="6275469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تحویل کالا(انباردار)</a:t>
            </a:r>
            <a:endParaRPr lang="en-US" sz="800" dirty="0"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-1" y="6813376"/>
            <a:ext cx="9144001" cy="4571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3</a:t>
            </a:fld>
            <a:endParaRPr lang="en-US" altLang="ko-KR" dirty="0" smtClean="0">
              <a:cs typeface="HY견고딕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-2" y="836712"/>
            <a:ext cx="9144002" cy="1705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" y="712381"/>
            <a:ext cx="8389630" cy="509288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8210144" y="440929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927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" y="-6783"/>
            <a:ext cx="8514286" cy="676190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379697" y="2460888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71827" y="3789040"/>
            <a:ext cx="319210" cy="3379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7" y="0"/>
            <a:ext cx="7156986" cy="68580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1475656" y="2060848"/>
            <a:ext cx="2844269" cy="692150"/>
          </a:xfrm>
          <a:prstGeom prst="wedgeRoundRectCallout">
            <a:avLst>
              <a:gd name="adj1" fmla="val -43868"/>
              <a:gd name="adj2" fmla="val -1476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با کلیک بر روی کلید جزئیات کالا ستون اطلاعات خریدار فعال شده که موارد ستاره دار توسط انباردار نکمیل میگردد.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3" y="0"/>
            <a:ext cx="7063274" cy="68580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403648" y="3503904"/>
            <a:ext cx="1944122" cy="504056"/>
          </a:xfrm>
          <a:prstGeom prst="wedgeRoundRectCallout">
            <a:avLst>
              <a:gd name="adj1" fmla="val 80615"/>
              <a:gd name="adj2" fmla="val 228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تکمیل اطلاعات ستاره دار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652120" y="5589240"/>
            <a:ext cx="2136279" cy="576064"/>
          </a:xfrm>
          <a:prstGeom prst="wedgeRoundRectCallout">
            <a:avLst>
              <a:gd name="adj1" fmla="val -54350"/>
              <a:gd name="adj2" fmla="val 831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پس از ثبت فرم کلید امضاء انباردار فعال میگردد.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9" y="0"/>
            <a:ext cx="6932341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364088" y="609329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3526" y="3140968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پرداخت وجه توسط کارپرداز</a:t>
            </a:r>
            <a:endParaRPr lang="fa-IR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" y="0"/>
            <a:ext cx="9144000" cy="63889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699615" y="4869160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57938" y="2564904"/>
            <a:ext cx="319210" cy="3564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1" y="0"/>
            <a:ext cx="8333537" cy="68580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534343" y="2390775"/>
            <a:ext cx="2376170" cy="692150"/>
          </a:xfrm>
          <a:prstGeom prst="wedgeRoundRectCallout">
            <a:avLst>
              <a:gd name="adj1" fmla="val -47360"/>
              <a:gd name="adj2" fmla="val -1062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جهت چاپ کلیه اسناد میتوانید بر روی هر کدام از لینک های موجود در مستندات کلیک نمایید.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07904" y="4365104"/>
            <a:ext cx="256851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Rounded Rectangular Callout 13"/>
          <p:cNvSpPr/>
          <p:nvPr/>
        </p:nvSpPr>
        <p:spPr>
          <a:xfrm>
            <a:off x="1619672" y="5733256"/>
            <a:ext cx="1777468" cy="405391"/>
          </a:xfrm>
          <a:prstGeom prst="wedgeRoundRectCallout">
            <a:avLst>
              <a:gd name="adj1" fmla="val 47502"/>
              <a:gd name="adj2" fmla="val 1165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انتخاب نحوه پرداخت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9441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" y="29000"/>
            <a:ext cx="8523810" cy="6800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7624" y="3789040"/>
            <a:ext cx="2700253" cy="692150"/>
          </a:xfrm>
          <a:prstGeom prst="wedgeRoundRectCallout">
            <a:avLst>
              <a:gd name="adj1" fmla="val 42026"/>
              <a:gd name="adj2" fmla="val 1119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روش پرداخت چکی اطلاعات ستاره دار و بارگذاری تصویر چک الزامی است.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5816" y="55892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1775"/>
            <a:ext cx="6152381" cy="446666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436096" y="420013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81" y="2376619"/>
            <a:ext cx="2895238" cy="21047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036134" y="2659999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838200"/>
            <a:ext cx="7619048" cy="5130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" y="52809"/>
            <a:ext cx="8542858" cy="675238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229721" y="616530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4288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789040"/>
            <a:ext cx="6124797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700" b="0" dirty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7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6" y="3388932"/>
            <a:ext cx="1531679" cy="108282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2859507" cy="933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37" y="3247020"/>
            <a:ext cx="770495" cy="42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3425"/>
            <a:ext cx="941639" cy="941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555776" y="4149080"/>
            <a:ext cx="396044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51361" y="3933056"/>
            <a:ext cx="90441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</a:rPr>
              <a:t>با تشکر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509120"/>
            <a:ext cx="28803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dirty="0" smtClean="0"/>
              <a:t>تهیه کننده: سید ابوالفضل میره ای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7"/>
            <a:ext cx="9144000" cy="6490128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412581" y="1501775"/>
            <a:ext cx="2088232" cy="432048"/>
          </a:xfrm>
          <a:prstGeom prst="wedgeRoundRectCallout">
            <a:avLst>
              <a:gd name="adj1" fmla="val -48960"/>
              <a:gd name="adj2" fmla="val 1209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کلیک جهت ورود به سامانه برای خریدار</a:t>
            </a:r>
            <a:endParaRPr lang="fa-IR" sz="14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907704" y="4149080"/>
            <a:ext cx="2376264" cy="576064"/>
          </a:xfrm>
          <a:prstGeom prst="wedgeRoundRectCallout">
            <a:avLst>
              <a:gd name="adj1" fmla="val 75693"/>
              <a:gd name="adj2" fmla="val 28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شناسه کاربری با حروف بزرگ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04248" y="4581128"/>
            <a:ext cx="2016224" cy="548179"/>
          </a:xfrm>
          <a:prstGeom prst="wedgeRoundRectCallout">
            <a:avLst>
              <a:gd name="adj1" fmla="val -71070"/>
              <a:gd name="adj2" fmla="val 422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کلمه عبور با حروف کوچک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907704" y="4941169"/>
            <a:ext cx="2541106" cy="576064"/>
          </a:xfrm>
          <a:prstGeom prst="wedgeRoundRectCallout">
            <a:avLst>
              <a:gd name="adj1" fmla="val 66807"/>
              <a:gd name="adj2" fmla="val 32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کوچک و بزرگ بودن حروف تفاوتی ندارد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72471" y="5877272"/>
            <a:ext cx="2283505" cy="504056"/>
          </a:xfrm>
          <a:prstGeom prst="wedgeRoundRectCallout">
            <a:avLst>
              <a:gd name="adj1" fmla="val 66807"/>
              <a:gd name="adj2" fmla="val 32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کلیک جهت ورود به کارتابل</a:t>
            </a:r>
            <a:endParaRPr lang="fa-IR" sz="14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5"/>
            <a:ext cx="9144000" cy="641739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190740" y="5957888"/>
            <a:ext cx="1953260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1479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251805" y="407707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0" y="2420888"/>
            <a:ext cx="7647620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4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75" y="2965450"/>
            <a:ext cx="5503863" cy="1034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ایجاد درخواست خرید</a:t>
            </a:r>
            <a:endParaRPr lang="en-US" sz="35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 bwMode="auto">
          <a:xfrm>
            <a:off x="971600" y="6093295"/>
            <a:ext cx="1008112" cy="360041"/>
          </a:xfrm>
          <a:prstGeom prst="rect">
            <a:avLst/>
          </a:prstGeom>
          <a:solidFill>
            <a:srgbClr val="FF9999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latinLnBrk="1">
              <a:defRPr/>
            </a:pPr>
            <a:r>
              <a:rPr lang="fa-IR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B Nazanin" pitchFamily="2" charset="-78"/>
                <a:hlinkClick r:id="rId6" action="ppaction://hlinksldjump"/>
              </a:rPr>
              <a:t>بازگشت</a:t>
            </a:r>
            <a:endParaRPr lang="fa-IR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lIns="91440" tIns="45720" rIns="91440" bIns="45720">
        <a:spAutoFit/>
      </a:bodyPr>
      <a:lstStyle>
        <a:defPPr>
          <a:defRPr sz="8800" b="1" cap="none" spc="0" dirty="0" smtClean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persian-Samt ** 3" pitchFamily="2" charset="-78"/>
            <a:cs typeface="Mj_Cordoba" pitchFamily="2" charset="-7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13257</TotalTime>
  <Words>1110</Words>
  <Application>Microsoft Office PowerPoint</Application>
  <PresentationFormat>On-screen Show (4:3)</PresentationFormat>
  <Paragraphs>242</Paragraphs>
  <Slides>48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산업자원부</Manager>
  <Company>피티박스(http://ptbox.co.kr)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setadiran</dc:title>
  <dc:creator>monaghese</dc:creator>
  <dc:description>Designed by PTBOX</dc:description>
  <cp:lastModifiedBy>Abolfazl Mirehie</cp:lastModifiedBy>
  <cp:revision>1774</cp:revision>
  <cp:lastPrinted>2014-04-30T10:59:12Z</cp:lastPrinted>
  <dcterms:created xsi:type="dcterms:W3CDTF">2005-11-07T17:19:00Z</dcterms:created>
  <dcterms:modified xsi:type="dcterms:W3CDTF">2018-04-09T14:39:54Z</dcterms:modified>
</cp:coreProperties>
</file>