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65"/>
  </p:notes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356" r:id="rId17"/>
    <p:sldId id="322" r:id="rId18"/>
    <p:sldId id="323" r:id="rId19"/>
    <p:sldId id="324" r:id="rId20"/>
    <p:sldId id="357" r:id="rId21"/>
    <p:sldId id="325" r:id="rId22"/>
    <p:sldId id="326" r:id="rId23"/>
    <p:sldId id="327" r:id="rId24"/>
    <p:sldId id="358" r:id="rId25"/>
    <p:sldId id="328" r:id="rId26"/>
    <p:sldId id="329" r:id="rId27"/>
    <p:sldId id="360" r:id="rId28"/>
    <p:sldId id="332" r:id="rId29"/>
    <p:sldId id="333" r:id="rId30"/>
    <p:sldId id="334" r:id="rId31"/>
    <p:sldId id="361" r:id="rId32"/>
    <p:sldId id="335" r:id="rId33"/>
    <p:sldId id="336" r:id="rId34"/>
    <p:sldId id="363" r:id="rId35"/>
    <p:sldId id="340" r:id="rId36"/>
    <p:sldId id="341" r:id="rId37"/>
    <p:sldId id="365" r:id="rId38"/>
    <p:sldId id="345" r:id="rId39"/>
    <p:sldId id="346" r:id="rId40"/>
    <p:sldId id="347" r:id="rId41"/>
    <p:sldId id="348" r:id="rId42"/>
    <p:sldId id="366" r:id="rId43"/>
    <p:sldId id="349" r:id="rId44"/>
    <p:sldId id="350" r:id="rId45"/>
    <p:sldId id="351" r:id="rId46"/>
    <p:sldId id="367" r:id="rId47"/>
    <p:sldId id="352" r:id="rId48"/>
    <p:sldId id="353" r:id="rId49"/>
    <p:sldId id="354" r:id="rId50"/>
    <p:sldId id="355" r:id="rId51"/>
    <p:sldId id="377" r:id="rId52"/>
    <p:sldId id="368" r:id="rId53"/>
    <p:sldId id="369" r:id="rId54"/>
    <p:sldId id="370" r:id="rId55"/>
    <p:sldId id="378" r:id="rId56"/>
    <p:sldId id="371" r:id="rId57"/>
    <p:sldId id="372" r:id="rId58"/>
    <p:sldId id="373" r:id="rId59"/>
    <p:sldId id="379" r:id="rId60"/>
    <p:sldId id="374" r:id="rId61"/>
    <p:sldId id="375" r:id="rId62"/>
    <p:sldId id="376" r:id="rId63"/>
    <p:sldId id="380" r:id="rId64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94" d="100"/>
          <a:sy n="94" d="100"/>
        </p:scale>
        <p:origin x="-726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839698A-DD66-490D-B62D-16AE96CD1CA2}" type="datetimeFigureOut">
              <a:rPr lang="fa-IR" smtClean="0"/>
              <a:t>1439/07/27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B0EEB8B-A040-44A3-9777-598025D7012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58448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슬라이드 번호 개체 틀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HY견고딕"/>
                <a:cs typeface="Arial" pitchFamily="34" charset="0"/>
              </a:defRPr>
            </a:lvl1pPr>
            <a:lvl2pPr marL="738121" indent="-283893" eaLnBrk="0" hangingPunct="0">
              <a:defRPr b="1">
                <a:solidFill>
                  <a:schemeClr val="tx1"/>
                </a:solidFill>
                <a:latin typeface="HY견고딕"/>
                <a:cs typeface="Arial" pitchFamily="34" charset="0"/>
              </a:defRPr>
            </a:lvl2pPr>
            <a:lvl3pPr marL="1135571" indent="-227114" eaLnBrk="0" hangingPunct="0">
              <a:defRPr b="1">
                <a:solidFill>
                  <a:schemeClr val="tx1"/>
                </a:solidFill>
                <a:latin typeface="HY견고딕"/>
                <a:cs typeface="Arial" pitchFamily="34" charset="0"/>
              </a:defRPr>
            </a:lvl3pPr>
            <a:lvl4pPr marL="1589799" indent="-227114" eaLnBrk="0" hangingPunct="0">
              <a:defRPr b="1">
                <a:solidFill>
                  <a:schemeClr val="tx1"/>
                </a:solidFill>
                <a:latin typeface="HY견고딕"/>
                <a:cs typeface="Arial" pitchFamily="34" charset="0"/>
              </a:defRPr>
            </a:lvl4pPr>
            <a:lvl5pPr marL="2044027" indent="-227114" eaLnBrk="0" hangingPunct="0">
              <a:defRPr b="1">
                <a:solidFill>
                  <a:schemeClr val="tx1"/>
                </a:solidFill>
                <a:latin typeface="HY견고딕"/>
                <a:cs typeface="Arial" pitchFamily="34" charset="0"/>
              </a:defRPr>
            </a:lvl5pPr>
            <a:lvl6pPr marL="2498255" indent="-22711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Y견고딕"/>
                <a:cs typeface="Arial" pitchFamily="34" charset="0"/>
              </a:defRPr>
            </a:lvl6pPr>
            <a:lvl7pPr marL="2952483" indent="-22711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Y견고딕"/>
                <a:cs typeface="Arial" pitchFamily="34" charset="0"/>
              </a:defRPr>
            </a:lvl7pPr>
            <a:lvl8pPr marL="3406712" indent="-22711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Y견고딕"/>
                <a:cs typeface="Arial" pitchFamily="34" charset="0"/>
              </a:defRPr>
            </a:lvl8pPr>
            <a:lvl9pPr marL="3860940" indent="-227114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Y견고딕"/>
                <a:cs typeface="Arial" pitchFamily="34" charset="0"/>
              </a:defRPr>
            </a:lvl9pPr>
          </a:lstStyle>
          <a:p>
            <a:pPr eaLnBrk="1" hangingPunct="1"/>
            <a:fld id="{FA9DE1ED-A7DB-4904-AC63-2526206D3228}" type="slidenum">
              <a:rPr lang="ar-SA" altLang="en-US" smtClean="0">
                <a:cs typeface="HY견고딕"/>
              </a:rPr>
              <a:pPr eaLnBrk="1" hangingPunct="1"/>
              <a:t>2</a:t>
            </a:fld>
            <a:endParaRPr lang="en-US" altLang="ko-KR" smtClean="0">
              <a:cs typeface="HY견고딕"/>
            </a:endParaRPr>
          </a:p>
        </p:txBody>
      </p:sp>
      <p:sp>
        <p:nvSpPr>
          <p:cNvPr id="15667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ko-KR" sz="1600"/>
              <a:t> </a:t>
            </a:r>
            <a:endParaRPr lang="ko-KR" altLang="en-US" sz="16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12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13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14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15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16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17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18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19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20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21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3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22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23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24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25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26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27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28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29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30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31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5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32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33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34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35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36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37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38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39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40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41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6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42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43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44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45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46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47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48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49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50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51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7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52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53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54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55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56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57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58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59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60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61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8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62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9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10</a:t>
            </a:fld>
            <a:endParaRPr lang="en-US" altLang="ko-K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a-IR" dirty="0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CC65C0-FAA5-48A1-8465-4A7304BF257C}" type="slidenum">
              <a:rPr lang="ar-SA" altLang="en-US" smtClean="0"/>
              <a:pPr/>
              <a:t>11</a:t>
            </a:fld>
            <a:endParaRPr lang="en-US" altLang="ko-K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BF06-EF31-4346-B756-A77407105204}" type="datetimeFigureOut">
              <a:rPr lang="fa-IR" smtClean="0"/>
              <a:t>1439/07/27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7EC95-9272-4C52-BD3B-3493F0DBE15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3491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BF06-EF31-4346-B756-A77407105204}" type="datetimeFigureOut">
              <a:rPr lang="fa-IR" smtClean="0"/>
              <a:t>1439/07/27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7EC95-9272-4C52-BD3B-3493F0DBE15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07309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BF06-EF31-4346-B756-A77407105204}" type="datetimeFigureOut">
              <a:rPr lang="fa-IR" smtClean="0"/>
              <a:t>1439/07/27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7EC95-9272-4C52-BD3B-3493F0DBE15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64007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693085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BF06-EF31-4346-B756-A77407105204}" type="datetimeFigureOut">
              <a:rPr lang="fa-IR" smtClean="0"/>
              <a:t>1439/07/27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7EC95-9272-4C52-BD3B-3493F0DBE15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88949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BF06-EF31-4346-B756-A77407105204}" type="datetimeFigureOut">
              <a:rPr lang="fa-IR" smtClean="0"/>
              <a:t>1439/07/27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7EC95-9272-4C52-BD3B-3493F0DBE15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4195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BF06-EF31-4346-B756-A77407105204}" type="datetimeFigureOut">
              <a:rPr lang="fa-IR" smtClean="0"/>
              <a:t>1439/07/27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7EC95-9272-4C52-BD3B-3493F0DBE15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46242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BF06-EF31-4346-B756-A77407105204}" type="datetimeFigureOut">
              <a:rPr lang="fa-IR" smtClean="0"/>
              <a:t>1439/07/27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7EC95-9272-4C52-BD3B-3493F0DBE15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57010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BF06-EF31-4346-B756-A77407105204}" type="datetimeFigureOut">
              <a:rPr lang="fa-IR" smtClean="0"/>
              <a:t>1439/07/27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7EC95-9272-4C52-BD3B-3493F0DBE15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64342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BF06-EF31-4346-B756-A77407105204}" type="datetimeFigureOut">
              <a:rPr lang="fa-IR" smtClean="0"/>
              <a:t>1439/07/27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7EC95-9272-4C52-BD3B-3493F0DBE15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47955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BF06-EF31-4346-B756-A77407105204}" type="datetimeFigureOut">
              <a:rPr lang="fa-IR" smtClean="0"/>
              <a:t>1439/07/27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7EC95-9272-4C52-BD3B-3493F0DBE15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00755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1BF06-EF31-4346-B756-A77407105204}" type="datetimeFigureOut">
              <a:rPr lang="fa-IR" smtClean="0"/>
              <a:t>1439/07/27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7EC95-9272-4C52-BD3B-3493F0DBE15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91804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1BF06-EF31-4346-B756-A77407105204}" type="datetimeFigureOut">
              <a:rPr lang="fa-IR" smtClean="0"/>
              <a:t>1439/07/27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7EC95-9272-4C52-BD3B-3493F0DBE15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54922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11" Type="http://schemas.microsoft.com/office/2007/relationships/hdphoto" Target="../media/hdphoto3.wdp"/><Relationship Id="rId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68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microsoft.com/office/2007/relationships/hdphoto" Target="../media/hdphoto6.wdp"/><Relationship Id="rId4" Type="http://schemas.openxmlformats.org/officeDocument/2006/relationships/image" Target="../media/image6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"/>
                    </a14:imgEffect>
                    <a14:imgEffect>
                      <a14:brightnessContrast bright="100000" contrast="-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394035"/>
            <a:ext cx="9873296" cy="6216466"/>
          </a:xfrm>
          <a:prstGeom prst="rect">
            <a:avLst/>
          </a:prstGeom>
        </p:spPr>
      </p:pic>
      <p:sp>
        <p:nvSpPr>
          <p:cNvPr id="6" name="Slide Number Placeholder 1"/>
          <p:cNvSpPr txBox="1">
            <a:spLocks/>
          </p:cNvSpPr>
          <p:nvPr/>
        </p:nvSpPr>
        <p:spPr bwMode="auto">
          <a:xfrm>
            <a:off x="7911008" y="6525344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HY견고딕"/>
                <a:ea typeface="HY견고딕"/>
                <a:cs typeface="Arial" pitchFamily="34" charset="0"/>
              </a:defRPr>
            </a:lvl1pPr>
            <a:lvl2pPr marL="742950" indent="-285750" algn="r" rtl="1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HY견고딕"/>
                <a:ea typeface="+mn-ea"/>
                <a:cs typeface="Arial" pitchFamily="34" charset="0"/>
              </a:defRPr>
            </a:lvl2pPr>
            <a:lvl3pPr marL="1143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HY견고딕"/>
                <a:ea typeface="+mn-ea"/>
                <a:cs typeface="Arial" pitchFamily="34" charset="0"/>
              </a:defRPr>
            </a:lvl3pPr>
            <a:lvl4pPr marL="1600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HY견고딕"/>
                <a:ea typeface="+mn-ea"/>
                <a:cs typeface="Arial" pitchFamily="34" charset="0"/>
              </a:defRPr>
            </a:lvl4pPr>
            <a:lvl5pPr marL="20574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HY견고딕"/>
                <a:ea typeface="+mn-ea"/>
                <a:cs typeface="Arial" pitchFamily="34" charset="0"/>
              </a:defRPr>
            </a:lvl5pPr>
            <a:lvl6pPr marL="2514600" indent="-22860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HY견고딕"/>
                <a:ea typeface="+mn-ea"/>
                <a:cs typeface="Arial" pitchFamily="34" charset="0"/>
              </a:defRPr>
            </a:lvl6pPr>
            <a:lvl7pPr marL="2971800" indent="-22860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HY견고딕"/>
                <a:ea typeface="+mn-ea"/>
                <a:cs typeface="Arial" pitchFamily="34" charset="0"/>
              </a:defRPr>
            </a:lvl7pPr>
            <a:lvl8pPr marL="3429000" indent="-22860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HY견고딕"/>
                <a:ea typeface="+mn-ea"/>
                <a:cs typeface="Arial" pitchFamily="34" charset="0"/>
              </a:defRPr>
            </a:lvl8pPr>
            <a:lvl9pPr marL="3886200" indent="-22860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HY견고딕"/>
                <a:ea typeface="+mn-ea"/>
                <a:cs typeface="Arial" pitchFamily="34" charset="0"/>
              </a:defRPr>
            </a:lvl9pPr>
          </a:lstStyle>
          <a:p>
            <a:pPr eaLnBrk="1" hangingPunct="1"/>
            <a:fld id="{55B91ABB-7290-44EE-A338-F6F8CE1C8407}" type="slidenum">
              <a:rPr lang="ar-SA" altLang="ko-KR" smtClean="0">
                <a:cs typeface="HY견고딕"/>
              </a:rPr>
              <a:pPr eaLnBrk="1" hangingPunct="1"/>
              <a:t>1</a:t>
            </a:fld>
            <a:endParaRPr lang="en-US" altLang="ko-KR" dirty="0" smtClean="0">
              <a:cs typeface="HY견고딕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2286" y="2420888"/>
            <a:ext cx="10230870" cy="2591477"/>
          </a:xfrm>
          <a:prstGeom prst="rect">
            <a:avLst/>
          </a:prstGeom>
        </p:spPr>
      </p:pic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35496" y="6549812"/>
            <a:ext cx="263564" cy="263564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1" anchor="ctr">
            <a:spAutoFit/>
          </a:bodyPr>
          <a:lstStyle/>
          <a:p>
            <a:pPr algn="ctr"/>
            <a:endParaRPr lang="fa-IR" sz="8800" b="1" cap="none" spc="0" dirty="0" smtClean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562624" y="6549812"/>
            <a:ext cx="263564" cy="263564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1" anchor="ctr">
            <a:spAutoFit/>
          </a:bodyPr>
          <a:lstStyle/>
          <a:p>
            <a:pPr algn="ctr"/>
            <a:endParaRPr lang="fa-IR" sz="8800" b="1" cap="none" spc="0" dirty="0" smtClean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2" name="Action Button: Home 11">
            <a:hlinkClick r:id="" action="ppaction://hlinkshowjump?jump=firstslide" highlightClick="1"/>
          </p:cNvPr>
          <p:cNvSpPr/>
          <p:nvPr/>
        </p:nvSpPr>
        <p:spPr>
          <a:xfrm>
            <a:off x="299060" y="6549812"/>
            <a:ext cx="263564" cy="263564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1" anchor="ctr">
            <a:spAutoFit/>
          </a:bodyPr>
          <a:lstStyle/>
          <a:p>
            <a:pPr algn="ctr"/>
            <a:endParaRPr lang="fa-IR" sz="8800" b="1" cap="none" spc="0" dirty="0" smtClean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6673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10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54" y="-1"/>
            <a:ext cx="8345488" cy="6762751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H="1">
            <a:off x="4644008" y="548680"/>
            <a:ext cx="259668" cy="20255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644008" y="732851"/>
            <a:ext cx="259668" cy="20255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8384270" y="1887564"/>
            <a:ext cx="259668" cy="20255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382054" y="2090115"/>
            <a:ext cx="1957698" cy="5467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fa-IR"/>
          </a:p>
        </p:txBody>
      </p:sp>
      <p:sp>
        <p:nvSpPr>
          <p:cNvPr id="25" name="Oval 24"/>
          <p:cNvSpPr/>
          <p:nvPr/>
        </p:nvSpPr>
        <p:spPr>
          <a:xfrm>
            <a:off x="3419872" y="4581128"/>
            <a:ext cx="2376264" cy="32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fa-IR"/>
          </a:p>
        </p:txBody>
      </p:sp>
      <p:sp>
        <p:nvSpPr>
          <p:cNvPr id="26" name="Oval 25"/>
          <p:cNvSpPr/>
          <p:nvPr/>
        </p:nvSpPr>
        <p:spPr>
          <a:xfrm>
            <a:off x="3707904" y="5877272"/>
            <a:ext cx="3096344" cy="32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615431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11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44624"/>
            <a:ext cx="8712967" cy="6813376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>
            <a:off x="7092280" y="6311466"/>
            <a:ext cx="259668" cy="20255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796136" y="6333769"/>
            <a:ext cx="259668" cy="20255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5431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6384"/>
          <p:cNvSpPr/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gradFill>
            <a:gsLst>
              <a:gs pos="0">
                <a:schemeClr val="bg1">
                  <a:alpha val="0"/>
                  <a:lumMod val="0"/>
                  <a:lumOff val="100000"/>
                </a:schemeClr>
              </a:gs>
              <a:gs pos="77000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latinLnBrk="1" hangingPunct="1">
              <a:defRPr/>
            </a:pPr>
            <a:endParaRPr lang="fa-IR">
              <a:ea typeface="HY견고딕"/>
              <a:cs typeface="HY견고딕"/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0" y="835025"/>
            <a:ext cx="9144000" cy="276225"/>
          </a:xfrm>
          <a:prstGeom prst="rect">
            <a:avLst/>
          </a:prstGeom>
          <a:solidFill>
            <a:srgbClr val="FBFBF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a-IR" sz="1200" dirty="0">
                <a:solidFill>
                  <a:srgbClr val="D9D9D9"/>
                </a:solidFill>
              </a:rPr>
              <a:t>                         </a:t>
            </a:r>
            <a:r>
              <a:rPr lang="pt-BR" sz="1200" dirty="0">
                <a:solidFill>
                  <a:srgbClr val="D9D9D9"/>
                </a:solidFill>
              </a:rPr>
              <a:t>P u b l i c  E l e c t r o n i c  P r o c u r e m e n t  S y s t e m</a:t>
            </a:r>
            <a:endParaRPr lang="en-US" sz="1200" dirty="0">
              <a:solidFill>
                <a:srgbClr val="D9D9D9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-171450"/>
            <a:ext cx="3976687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82550"/>
            <a:ext cx="75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12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7126"/>
            <a:ext cx="9144000" cy="5254202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V="1">
            <a:off x="3779912" y="4221088"/>
            <a:ext cx="244388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5431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0" y="835025"/>
            <a:ext cx="9144000" cy="276225"/>
          </a:xfrm>
          <a:prstGeom prst="rect">
            <a:avLst/>
          </a:prstGeom>
          <a:solidFill>
            <a:srgbClr val="FBFBF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a-IR" sz="1200" dirty="0">
                <a:solidFill>
                  <a:srgbClr val="D9D9D9"/>
                </a:solidFill>
              </a:rPr>
              <a:t>                         </a:t>
            </a:r>
            <a:r>
              <a:rPr lang="pt-BR" sz="1200" dirty="0">
                <a:solidFill>
                  <a:srgbClr val="D9D9D9"/>
                </a:solidFill>
              </a:rPr>
              <a:t>P u b l i c  E l e c t r o n i c  P r o c u r e m e n t  S y s t e m</a:t>
            </a:r>
            <a:endParaRPr lang="en-US" sz="1200" dirty="0">
              <a:solidFill>
                <a:srgbClr val="D9D9D9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13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21431"/>
            <a:ext cx="8712968" cy="685800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>
            <a:off x="7371104" y="2276872"/>
            <a:ext cx="259668" cy="20255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8514104" y="4653136"/>
            <a:ext cx="259668" cy="20255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8514104" y="5085184"/>
            <a:ext cx="259668" cy="20255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8560804" y="5373216"/>
            <a:ext cx="259668" cy="20255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7442541" y="6202080"/>
            <a:ext cx="259668" cy="20255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5431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0" y="835025"/>
            <a:ext cx="9144000" cy="276225"/>
          </a:xfrm>
          <a:prstGeom prst="rect">
            <a:avLst/>
          </a:prstGeom>
          <a:solidFill>
            <a:srgbClr val="FBFBF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a-IR" sz="1200" dirty="0">
                <a:solidFill>
                  <a:srgbClr val="D9D9D9"/>
                </a:solidFill>
              </a:rPr>
              <a:t>                         </a:t>
            </a:r>
            <a:r>
              <a:rPr lang="pt-BR" sz="1200" dirty="0">
                <a:solidFill>
                  <a:srgbClr val="D9D9D9"/>
                </a:solidFill>
              </a:rPr>
              <a:t>P u b l i c  E l e c t r o n i c  P r o c u r e m e n t  S y s t e m</a:t>
            </a:r>
            <a:endParaRPr lang="en-US" sz="1200" dirty="0">
              <a:solidFill>
                <a:srgbClr val="D9D9D9"/>
              </a:solidFill>
            </a:endParaRPr>
          </a:p>
        </p:txBody>
      </p:sp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28"/>
            <a:ext cx="9144000" cy="685800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>
            <a:off x="7312707" y="6021287"/>
            <a:ext cx="259668" cy="20255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14</a:t>
            </a:fld>
            <a:endParaRPr lang="en-US" altLang="ko-KR" dirty="0">
              <a:ea typeface="HY견고딕"/>
              <a:cs typeface="HY견고딕"/>
            </a:endParaRPr>
          </a:p>
        </p:txBody>
      </p:sp>
    </p:spTree>
    <p:extLst>
      <p:ext uri="{BB962C8B-B14F-4D97-AF65-F5344CB8AC3E}">
        <p14:creationId xmlns:p14="http://schemas.microsoft.com/office/powerpoint/2010/main" val="27615431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15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6633"/>
            <a:ext cx="8796336" cy="6646118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 flipV="1">
            <a:off x="1710768" y="2696169"/>
            <a:ext cx="129834" cy="3842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5035783" y="2594893"/>
            <a:ext cx="259668" cy="20255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4776115" y="4581128"/>
            <a:ext cx="259668" cy="20255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5431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6384"/>
          <p:cNvSpPr/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gradFill>
            <a:gsLst>
              <a:gs pos="0">
                <a:schemeClr val="bg1">
                  <a:alpha val="0"/>
                  <a:lumMod val="0"/>
                  <a:lumOff val="100000"/>
                </a:schemeClr>
              </a:gs>
              <a:gs pos="77000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latinLnBrk="1" hangingPunct="1">
              <a:defRPr/>
            </a:pPr>
            <a:endParaRPr lang="fa-IR">
              <a:ea typeface="HY견고딕"/>
              <a:cs typeface="HY견고딕"/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0" y="835025"/>
            <a:ext cx="9144000" cy="276225"/>
          </a:xfrm>
          <a:prstGeom prst="rect">
            <a:avLst/>
          </a:prstGeom>
          <a:solidFill>
            <a:srgbClr val="FBFBF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a-IR" sz="1200" dirty="0">
                <a:solidFill>
                  <a:srgbClr val="D9D9D9"/>
                </a:solidFill>
              </a:rPr>
              <a:t>                         </a:t>
            </a:r>
            <a:r>
              <a:rPr lang="pt-BR" sz="1200" dirty="0">
                <a:solidFill>
                  <a:srgbClr val="D9D9D9"/>
                </a:solidFill>
              </a:rPr>
              <a:t>P u b l i c  E l e c t r o n i c  P r o c u r e m e n t  S y s t e m</a:t>
            </a:r>
            <a:endParaRPr lang="en-US" sz="1200" dirty="0">
              <a:solidFill>
                <a:srgbClr val="D9D9D9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-171450"/>
            <a:ext cx="3976687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82550"/>
            <a:ext cx="75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16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7" name="Action Button: Back or Previous 16">
            <a:hlinkClick r:id="" action="ppaction://hlinkshowjump?jump=previousslide" highlightClick="1"/>
          </p:cNvPr>
          <p:cNvSpPr/>
          <p:nvPr/>
        </p:nvSpPr>
        <p:spPr>
          <a:xfrm>
            <a:off x="34925" y="5957888"/>
            <a:ext cx="263525" cy="1446212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561975" y="5957888"/>
            <a:ext cx="263525" cy="1446212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9" name="Action Button: Home 18">
            <a:hlinkClick r:id="" action="ppaction://hlinkshowjump?jump=firstslide" highlightClick="1"/>
          </p:cNvPr>
          <p:cNvSpPr/>
          <p:nvPr/>
        </p:nvSpPr>
        <p:spPr>
          <a:xfrm>
            <a:off x="298450" y="5957888"/>
            <a:ext cx="263525" cy="1446212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sp>
        <p:nvSpPr>
          <p:cNvPr id="39" name="Rectangle 9"/>
          <p:cNvSpPr/>
          <p:nvPr/>
        </p:nvSpPr>
        <p:spPr bwMode="auto">
          <a:xfrm>
            <a:off x="868363" y="2636912"/>
            <a:ext cx="7042150" cy="1838251"/>
          </a:xfrm>
          <a:custGeom>
            <a:avLst/>
            <a:gdLst>
              <a:gd name="connsiteX0" fmla="*/ 0 w 7488832"/>
              <a:gd name="connsiteY0" fmla="*/ 0 h 1922128"/>
              <a:gd name="connsiteX1" fmla="*/ 7488832 w 7488832"/>
              <a:gd name="connsiteY1" fmla="*/ 0 h 1922128"/>
              <a:gd name="connsiteX2" fmla="*/ 7488832 w 7488832"/>
              <a:gd name="connsiteY2" fmla="*/ 1922128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88832"/>
              <a:gd name="connsiteY0" fmla="*/ 0 h 1922128"/>
              <a:gd name="connsiteX1" fmla="*/ 7488832 w 7488832"/>
              <a:gd name="connsiteY1" fmla="*/ 81886 h 1922128"/>
              <a:gd name="connsiteX2" fmla="*/ 7488832 w 7488832"/>
              <a:gd name="connsiteY2" fmla="*/ 1922128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88832"/>
              <a:gd name="connsiteY0" fmla="*/ 0 h 1922128"/>
              <a:gd name="connsiteX1" fmla="*/ 7488832 w 7488832"/>
              <a:gd name="connsiteY1" fmla="*/ 81886 h 1922128"/>
              <a:gd name="connsiteX2" fmla="*/ 7461537 w 7488832"/>
              <a:gd name="connsiteY2" fmla="*/ 1703764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75184"/>
              <a:gd name="connsiteY0" fmla="*/ 0 h 1922128"/>
              <a:gd name="connsiteX1" fmla="*/ 7475184 w 7475184"/>
              <a:gd name="connsiteY1" fmla="*/ 191068 h 1922128"/>
              <a:gd name="connsiteX2" fmla="*/ 7461537 w 7475184"/>
              <a:gd name="connsiteY2" fmla="*/ 1703764 h 1922128"/>
              <a:gd name="connsiteX3" fmla="*/ 0 w 7475184"/>
              <a:gd name="connsiteY3" fmla="*/ 1922128 h 1922128"/>
              <a:gd name="connsiteX4" fmla="*/ 0 w 7475184"/>
              <a:gd name="connsiteY4" fmla="*/ 0 h 1922128"/>
              <a:gd name="connsiteX0" fmla="*/ 0 w 7475184"/>
              <a:gd name="connsiteY0" fmla="*/ 0 h 1922128"/>
              <a:gd name="connsiteX1" fmla="*/ 7475184 w 7475184"/>
              <a:gd name="connsiteY1" fmla="*/ 191068 h 1922128"/>
              <a:gd name="connsiteX2" fmla="*/ 7447890 w 7475184"/>
              <a:gd name="connsiteY2" fmla="*/ 1840242 h 1922128"/>
              <a:gd name="connsiteX3" fmla="*/ 0 w 7475184"/>
              <a:gd name="connsiteY3" fmla="*/ 1922128 h 1922128"/>
              <a:gd name="connsiteX4" fmla="*/ 0 w 7475184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840242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575865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840242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7890" h="1922128">
                <a:moveTo>
                  <a:pt x="0" y="0"/>
                </a:moveTo>
                <a:lnTo>
                  <a:pt x="7434241" y="627865"/>
                </a:lnTo>
                <a:lnTo>
                  <a:pt x="7447890" y="1840242"/>
                </a:lnTo>
                <a:lnTo>
                  <a:pt x="0" y="19221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rtlCol="1"/>
          <a:lstStyle/>
          <a:p>
            <a:pPr algn="ctr" eaLnBrk="1" latinLnBrk="1" hangingPunct="1">
              <a:defRPr/>
            </a:pPr>
            <a:endParaRPr lang="fa-IR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36960" y="3038587"/>
            <a:ext cx="6263977" cy="1034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 eaLnBrk="1" hangingPunct="1">
              <a:lnSpc>
                <a:spcPct val="200000"/>
              </a:lnSpc>
              <a:spcAft>
                <a:spcPts val="1000"/>
              </a:spcAft>
              <a:defRPr/>
            </a:pPr>
            <a:r>
              <a:rPr lang="fa-IR" sz="3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ranNastaliq" pitchFamily="18" charset="0"/>
                <a:cs typeface="Calibri" pitchFamily="34" charset="0"/>
              </a:rPr>
              <a:t>تایید پاسخ تامین کننده توسط مقام تشخیص</a:t>
            </a:r>
            <a:endParaRPr lang="en-US" sz="35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ranNastaliq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0679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" y="-3795"/>
            <a:ext cx="9144000" cy="681355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572375" y="1486984"/>
            <a:ext cx="1560171" cy="4645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fa-IR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55576" y="4653136"/>
            <a:ext cx="196000" cy="3465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3572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605" y="44624"/>
            <a:ext cx="9144000" cy="676892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1187624" y="3429087"/>
            <a:ext cx="196000" cy="3465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3572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6660232" y="6021288"/>
            <a:ext cx="196000" cy="3465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1355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5220072" y="4797152"/>
            <a:ext cx="196000" cy="3465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3572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4644008" y="2564904"/>
            <a:ext cx="3966833" cy="1096122"/>
          </a:xfrm>
          <a:custGeom>
            <a:avLst/>
            <a:gdLst>
              <a:gd name="connsiteX0" fmla="*/ 0 w 6696744"/>
              <a:gd name="connsiteY0" fmla="*/ 0 h 1872208"/>
              <a:gd name="connsiteX1" fmla="*/ 6696744 w 6696744"/>
              <a:gd name="connsiteY1" fmla="*/ 0 h 1872208"/>
              <a:gd name="connsiteX2" fmla="*/ 6696744 w 6696744"/>
              <a:gd name="connsiteY2" fmla="*/ 1872208 h 1872208"/>
              <a:gd name="connsiteX3" fmla="*/ 0 w 6696744"/>
              <a:gd name="connsiteY3" fmla="*/ 1872208 h 1872208"/>
              <a:gd name="connsiteX4" fmla="*/ 0 w 6696744"/>
              <a:gd name="connsiteY4" fmla="*/ 0 h 1872208"/>
              <a:gd name="connsiteX0" fmla="*/ 0 w 6724039"/>
              <a:gd name="connsiteY0" fmla="*/ 313899 h 1872208"/>
              <a:gd name="connsiteX1" fmla="*/ 6724039 w 6724039"/>
              <a:gd name="connsiteY1" fmla="*/ 0 h 1872208"/>
              <a:gd name="connsiteX2" fmla="*/ 6724039 w 6724039"/>
              <a:gd name="connsiteY2" fmla="*/ 1872208 h 1872208"/>
              <a:gd name="connsiteX3" fmla="*/ 27295 w 6724039"/>
              <a:gd name="connsiteY3" fmla="*/ 1872208 h 1872208"/>
              <a:gd name="connsiteX4" fmla="*/ 0 w 6724039"/>
              <a:gd name="connsiteY4" fmla="*/ 313899 h 1872208"/>
              <a:gd name="connsiteX0" fmla="*/ 0 w 6724039"/>
              <a:gd name="connsiteY0" fmla="*/ 313899 h 1872208"/>
              <a:gd name="connsiteX1" fmla="*/ 6724039 w 6724039"/>
              <a:gd name="connsiteY1" fmla="*/ 0 h 1872208"/>
              <a:gd name="connsiteX2" fmla="*/ 6724039 w 6724039"/>
              <a:gd name="connsiteY2" fmla="*/ 1872208 h 1872208"/>
              <a:gd name="connsiteX3" fmla="*/ 13647 w 6724039"/>
              <a:gd name="connsiteY3" fmla="*/ 1571957 h 1872208"/>
              <a:gd name="connsiteX4" fmla="*/ 0 w 6724039"/>
              <a:gd name="connsiteY4" fmla="*/ 313899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24039" h="1872208">
                <a:moveTo>
                  <a:pt x="0" y="313899"/>
                </a:moveTo>
                <a:lnTo>
                  <a:pt x="6724039" y="0"/>
                </a:lnTo>
                <a:lnTo>
                  <a:pt x="6724039" y="1872208"/>
                </a:lnTo>
                <a:lnTo>
                  <a:pt x="13647" y="1571957"/>
                </a:lnTo>
                <a:lnTo>
                  <a:pt x="0" y="31389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0" y="20954"/>
            <a:ext cx="9144000" cy="155558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-108520" y="1504529"/>
            <a:ext cx="925252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4" t="10241" r="8592"/>
          <a:stretch/>
        </p:blipFill>
        <p:spPr>
          <a:xfrm rot="21086817" flipH="1">
            <a:off x="113078" y="-431722"/>
            <a:ext cx="8894301" cy="224595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14845" y="1268760"/>
            <a:ext cx="5077235" cy="2308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pt-BR" sz="900" b="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W_amin" pitchFamily="2" charset="0"/>
                <a:cs typeface="W_amin" pitchFamily="2" charset="0"/>
              </a:rPr>
              <a:t>P u b l i c   E l e c t r o n i c   P r o c u r e m e n t   S y s t e m</a:t>
            </a:r>
            <a:endParaRPr lang="en-US" sz="900" b="0" cap="none" spc="0" dirty="0">
              <a:ln w="12700">
                <a:noFill/>
                <a:prstDash val="solid"/>
              </a:ln>
              <a:solidFill>
                <a:schemeClr val="bg1"/>
              </a:solidFill>
              <a:latin typeface="W_amin" pitchFamily="2" charset="0"/>
              <a:cs typeface="W_ami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halkSketch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74" y="359428"/>
            <a:ext cx="3490562" cy="113938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 bwMode="auto">
          <a:xfrm>
            <a:off x="0" y="-24765"/>
            <a:ext cx="9144000" cy="4571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-1" y="6840760"/>
            <a:ext cx="9144001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0" y="6107593"/>
            <a:ext cx="9180512" cy="7777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-36512" y="6165304"/>
            <a:ext cx="925252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7" name="Picture 17" descr="untitled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398" y="5354593"/>
            <a:ext cx="617282" cy="655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9" descr="Coat_of_arms_of_Ir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68" y="5373216"/>
            <a:ext cx="421189" cy="35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1822992" y="5821233"/>
            <a:ext cx="1164832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fa-IR" sz="700" b="0" dirty="0"/>
              <a:t>وزارت صنعت، معدن وتجارت </a:t>
            </a:r>
            <a:endParaRPr lang="en-US" sz="700" b="0" dirty="0"/>
          </a:p>
        </p:txBody>
      </p:sp>
      <p:pic>
        <p:nvPicPr>
          <p:cNvPr id="30" name="Picture 2" descr="D:\te be done\ppt dr\arm\arm1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73215"/>
            <a:ext cx="669957" cy="63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539552" y="3034842"/>
            <a:ext cx="6336704" cy="1440160"/>
          </a:xfrm>
          <a:custGeom>
            <a:avLst/>
            <a:gdLst>
              <a:gd name="connsiteX0" fmla="*/ 0 w 6336704"/>
              <a:gd name="connsiteY0" fmla="*/ 0 h 1440160"/>
              <a:gd name="connsiteX1" fmla="*/ 6336704 w 6336704"/>
              <a:gd name="connsiteY1" fmla="*/ 0 h 1440160"/>
              <a:gd name="connsiteX2" fmla="*/ 6336704 w 6336704"/>
              <a:gd name="connsiteY2" fmla="*/ 1440160 h 1440160"/>
              <a:gd name="connsiteX3" fmla="*/ 0 w 6336704"/>
              <a:gd name="connsiteY3" fmla="*/ 1440160 h 1440160"/>
              <a:gd name="connsiteX4" fmla="*/ 0 w 6336704"/>
              <a:gd name="connsiteY4" fmla="*/ 0 h 1440160"/>
              <a:gd name="connsiteX0" fmla="*/ 0 w 6336704"/>
              <a:gd name="connsiteY0" fmla="*/ 0 h 1440160"/>
              <a:gd name="connsiteX1" fmla="*/ 6336704 w 6336704"/>
              <a:gd name="connsiteY1" fmla="*/ 191069 h 1440160"/>
              <a:gd name="connsiteX2" fmla="*/ 6336704 w 6336704"/>
              <a:gd name="connsiteY2" fmla="*/ 1440160 h 1440160"/>
              <a:gd name="connsiteX3" fmla="*/ 0 w 6336704"/>
              <a:gd name="connsiteY3" fmla="*/ 1440160 h 1440160"/>
              <a:gd name="connsiteX4" fmla="*/ 0 w 6336704"/>
              <a:gd name="connsiteY4" fmla="*/ 0 h 1440160"/>
              <a:gd name="connsiteX0" fmla="*/ 0 w 6336704"/>
              <a:gd name="connsiteY0" fmla="*/ 0 h 1440160"/>
              <a:gd name="connsiteX1" fmla="*/ 6336704 w 6336704"/>
              <a:gd name="connsiteY1" fmla="*/ 191069 h 1440160"/>
              <a:gd name="connsiteX2" fmla="*/ 6323056 w 6336704"/>
              <a:gd name="connsiteY2" fmla="*/ 1317331 h 1440160"/>
              <a:gd name="connsiteX3" fmla="*/ 0 w 6336704"/>
              <a:gd name="connsiteY3" fmla="*/ 1440160 h 1440160"/>
              <a:gd name="connsiteX4" fmla="*/ 0 w 6336704"/>
              <a:gd name="connsiteY4" fmla="*/ 0 h 144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36704" h="1440160">
                <a:moveTo>
                  <a:pt x="0" y="0"/>
                </a:moveTo>
                <a:lnTo>
                  <a:pt x="6336704" y="191069"/>
                </a:lnTo>
                <a:lnTo>
                  <a:pt x="6323056" y="1317331"/>
                </a:lnTo>
                <a:lnTo>
                  <a:pt x="0" y="144016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856" y="518175"/>
            <a:ext cx="643152" cy="64315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3510447" y="6193757"/>
            <a:ext cx="2014585" cy="712111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5006795" y="6479758"/>
            <a:ext cx="1465466" cy="26161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1100" b="0" dirty="0" smtClean="0">
                <a:ln w="12700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cs typeface="+mn-cs"/>
              </a:rPr>
              <a:t>تهیه شده در </a:t>
            </a:r>
            <a:r>
              <a:rPr lang="fa-IR" sz="1100" b="0" smtClean="0">
                <a:ln w="12700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cs typeface="+mn-cs"/>
              </a:rPr>
              <a:t>شرکت </a:t>
            </a:r>
            <a:r>
              <a:rPr lang="fa-IR" sz="1100" b="0" smtClean="0">
                <a:ln w="12700">
                  <a:noFill/>
                  <a:prstDash val="solid"/>
                </a:ln>
                <a:solidFill>
                  <a:schemeClr val="bg1">
                    <a:lumMod val="75000"/>
                  </a:schemeClr>
                </a:solidFill>
                <a:cs typeface="+mn-cs"/>
              </a:rPr>
              <a:t>بهسازان</a:t>
            </a:r>
            <a:endParaRPr lang="en-US" sz="1100" b="0" cap="none" spc="0" dirty="0">
              <a:ln w="12700">
                <a:noFill/>
                <a:prstDash val="solid"/>
              </a:ln>
              <a:solidFill>
                <a:schemeClr val="bg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143071" y="6479758"/>
            <a:ext cx="708848" cy="26161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1100" b="0" dirty="0" smtClean="0">
                <a:ln w="12700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cs typeface="+mn-cs"/>
              </a:rPr>
              <a:t>بهار 1396</a:t>
            </a:r>
            <a:endParaRPr lang="en-US" sz="1100" b="0" cap="none" spc="0" dirty="0">
              <a:ln w="12700">
                <a:noFill/>
                <a:prstDash val="solid"/>
              </a:ln>
              <a:solidFill>
                <a:schemeClr val="bg1">
                  <a:lumMod val="75000"/>
                </a:schemeClr>
              </a:solidFill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19" t="11693" r="15836" b="27990"/>
          <a:stretch/>
        </p:blipFill>
        <p:spPr>
          <a:xfrm>
            <a:off x="6804248" y="2674802"/>
            <a:ext cx="1704232" cy="907979"/>
          </a:xfrm>
          <a:prstGeom prst="rect">
            <a:avLst/>
          </a:prstGeom>
        </p:spPr>
      </p:pic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35496" y="6549812"/>
            <a:ext cx="263564" cy="263564"/>
          </a:xfrm>
          <a:prstGeom prst="actionButtonBackPrevious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1" anchor="ctr">
            <a:spAutoFit/>
          </a:bodyPr>
          <a:lstStyle/>
          <a:p>
            <a:pPr algn="ctr"/>
            <a:endParaRPr lang="fa-IR" sz="8800" b="1" cap="none" spc="0" dirty="0" smtClean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562624" y="6549812"/>
            <a:ext cx="263564" cy="263564"/>
          </a:xfrm>
          <a:prstGeom prst="actionButtonForwardNex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1" anchor="ctr">
            <a:spAutoFit/>
          </a:bodyPr>
          <a:lstStyle/>
          <a:p>
            <a:pPr algn="ctr"/>
            <a:endParaRPr lang="fa-IR" sz="8800" b="1" cap="none" spc="0" dirty="0" smtClean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5" name="Action Button: Home 14">
            <a:hlinkClick r:id="" action="ppaction://hlinkshowjump?jump=firstslide" highlightClick="1"/>
          </p:cNvPr>
          <p:cNvSpPr/>
          <p:nvPr/>
        </p:nvSpPr>
        <p:spPr>
          <a:xfrm>
            <a:off x="299060" y="6549812"/>
            <a:ext cx="263564" cy="263564"/>
          </a:xfrm>
          <a:prstGeom prst="actionButtonHom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1" anchor="ctr">
            <a:spAutoFit/>
          </a:bodyPr>
          <a:lstStyle/>
          <a:p>
            <a:pPr algn="ctr"/>
            <a:endParaRPr lang="fa-IR" sz="8800" b="1" cap="none" spc="0" dirty="0" smtClean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64484" y="3297758"/>
            <a:ext cx="3276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dirty="0" smtClean="0">
                <a:ln w="10541" cmpd="sng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cs typeface="B Titr" panose="00000700000000000000" pitchFamily="2" charset="-78"/>
              </a:rPr>
              <a:t>خرید خدمت</a:t>
            </a:r>
            <a:endParaRPr lang="en-US" sz="5400" b="1" cap="none" spc="0" dirty="0">
              <a:ln w="10541" cmpd="sng">
                <a:noFill/>
                <a:prstDash val="solid"/>
              </a:ln>
              <a:solidFill>
                <a:schemeClr val="bg1">
                  <a:lumMod val="50000"/>
                </a:schemeClr>
              </a:solidFill>
              <a:effectLst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1441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6384"/>
          <p:cNvSpPr/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gradFill>
            <a:gsLst>
              <a:gs pos="0">
                <a:schemeClr val="bg1">
                  <a:alpha val="0"/>
                  <a:lumMod val="0"/>
                  <a:lumOff val="100000"/>
                </a:schemeClr>
              </a:gs>
              <a:gs pos="77000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latinLnBrk="1" hangingPunct="1">
              <a:defRPr/>
            </a:pPr>
            <a:endParaRPr lang="fa-IR">
              <a:ea typeface="HY견고딕"/>
              <a:cs typeface="HY견고딕"/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0" y="835025"/>
            <a:ext cx="9144000" cy="276225"/>
          </a:xfrm>
          <a:prstGeom prst="rect">
            <a:avLst/>
          </a:prstGeom>
          <a:solidFill>
            <a:srgbClr val="FBFBF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a-IR" sz="1200" dirty="0">
                <a:solidFill>
                  <a:srgbClr val="D9D9D9"/>
                </a:solidFill>
              </a:rPr>
              <a:t>                         </a:t>
            </a:r>
            <a:r>
              <a:rPr lang="pt-BR" sz="1200" dirty="0">
                <a:solidFill>
                  <a:srgbClr val="D9D9D9"/>
                </a:solidFill>
              </a:rPr>
              <a:t>P u b l i c  E l e c t r o n i c  P r o c u r e m e n t  S y s t e m</a:t>
            </a:r>
            <a:endParaRPr lang="en-US" sz="1200" dirty="0">
              <a:solidFill>
                <a:srgbClr val="D9D9D9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-171450"/>
            <a:ext cx="3976687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82550"/>
            <a:ext cx="75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20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7" name="Action Button: Back or Previous 16">
            <a:hlinkClick r:id="" action="ppaction://hlinkshowjump?jump=previousslide" highlightClick="1"/>
          </p:cNvPr>
          <p:cNvSpPr/>
          <p:nvPr/>
        </p:nvSpPr>
        <p:spPr>
          <a:xfrm>
            <a:off x="34925" y="5957888"/>
            <a:ext cx="263525" cy="1446212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561975" y="5957888"/>
            <a:ext cx="263525" cy="1446212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9" name="Action Button: Home 18">
            <a:hlinkClick r:id="" action="ppaction://hlinkshowjump?jump=firstslide" highlightClick="1"/>
          </p:cNvPr>
          <p:cNvSpPr/>
          <p:nvPr/>
        </p:nvSpPr>
        <p:spPr>
          <a:xfrm>
            <a:off x="298450" y="5957888"/>
            <a:ext cx="263525" cy="1446212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sp>
        <p:nvSpPr>
          <p:cNvPr id="39" name="Rectangle 9"/>
          <p:cNvSpPr/>
          <p:nvPr/>
        </p:nvSpPr>
        <p:spPr bwMode="auto">
          <a:xfrm>
            <a:off x="868363" y="2636912"/>
            <a:ext cx="7042150" cy="1838251"/>
          </a:xfrm>
          <a:custGeom>
            <a:avLst/>
            <a:gdLst>
              <a:gd name="connsiteX0" fmla="*/ 0 w 7488832"/>
              <a:gd name="connsiteY0" fmla="*/ 0 h 1922128"/>
              <a:gd name="connsiteX1" fmla="*/ 7488832 w 7488832"/>
              <a:gd name="connsiteY1" fmla="*/ 0 h 1922128"/>
              <a:gd name="connsiteX2" fmla="*/ 7488832 w 7488832"/>
              <a:gd name="connsiteY2" fmla="*/ 1922128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88832"/>
              <a:gd name="connsiteY0" fmla="*/ 0 h 1922128"/>
              <a:gd name="connsiteX1" fmla="*/ 7488832 w 7488832"/>
              <a:gd name="connsiteY1" fmla="*/ 81886 h 1922128"/>
              <a:gd name="connsiteX2" fmla="*/ 7488832 w 7488832"/>
              <a:gd name="connsiteY2" fmla="*/ 1922128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88832"/>
              <a:gd name="connsiteY0" fmla="*/ 0 h 1922128"/>
              <a:gd name="connsiteX1" fmla="*/ 7488832 w 7488832"/>
              <a:gd name="connsiteY1" fmla="*/ 81886 h 1922128"/>
              <a:gd name="connsiteX2" fmla="*/ 7461537 w 7488832"/>
              <a:gd name="connsiteY2" fmla="*/ 1703764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75184"/>
              <a:gd name="connsiteY0" fmla="*/ 0 h 1922128"/>
              <a:gd name="connsiteX1" fmla="*/ 7475184 w 7475184"/>
              <a:gd name="connsiteY1" fmla="*/ 191068 h 1922128"/>
              <a:gd name="connsiteX2" fmla="*/ 7461537 w 7475184"/>
              <a:gd name="connsiteY2" fmla="*/ 1703764 h 1922128"/>
              <a:gd name="connsiteX3" fmla="*/ 0 w 7475184"/>
              <a:gd name="connsiteY3" fmla="*/ 1922128 h 1922128"/>
              <a:gd name="connsiteX4" fmla="*/ 0 w 7475184"/>
              <a:gd name="connsiteY4" fmla="*/ 0 h 1922128"/>
              <a:gd name="connsiteX0" fmla="*/ 0 w 7475184"/>
              <a:gd name="connsiteY0" fmla="*/ 0 h 1922128"/>
              <a:gd name="connsiteX1" fmla="*/ 7475184 w 7475184"/>
              <a:gd name="connsiteY1" fmla="*/ 191068 h 1922128"/>
              <a:gd name="connsiteX2" fmla="*/ 7447890 w 7475184"/>
              <a:gd name="connsiteY2" fmla="*/ 1840242 h 1922128"/>
              <a:gd name="connsiteX3" fmla="*/ 0 w 7475184"/>
              <a:gd name="connsiteY3" fmla="*/ 1922128 h 1922128"/>
              <a:gd name="connsiteX4" fmla="*/ 0 w 7475184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840242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575865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840242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7890" h="1922128">
                <a:moveTo>
                  <a:pt x="0" y="0"/>
                </a:moveTo>
                <a:lnTo>
                  <a:pt x="7434241" y="627865"/>
                </a:lnTo>
                <a:lnTo>
                  <a:pt x="7447890" y="1840242"/>
                </a:lnTo>
                <a:lnTo>
                  <a:pt x="0" y="19221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rtlCol="1"/>
          <a:lstStyle/>
          <a:p>
            <a:pPr algn="ctr" eaLnBrk="1" latinLnBrk="1" hangingPunct="1">
              <a:defRPr/>
            </a:pPr>
            <a:endParaRPr lang="fa-IR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36960" y="3038587"/>
            <a:ext cx="6263977" cy="1034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 eaLnBrk="1" hangingPunct="1">
              <a:lnSpc>
                <a:spcPct val="200000"/>
              </a:lnSpc>
              <a:spcAft>
                <a:spcPts val="1000"/>
              </a:spcAft>
              <a:defRPr/>
            </a:pPr>
            <a:r>
              <a:rPr lang="fa-IR" sz="3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ranNastaliq" pitchFamily="18" charset="0"/>
                <a:cs typeface="Calibri" pitchFamily="34" charset="0"/>
              </a:rPr>
              <a:t>تشکیل جدول مقایسه ای توسط کارپرداز</a:t>
            </a:r>
            <a:endParaRPr lang="en-US" sz="35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ranNastaliq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5773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70"/>
            <a:ext cx="9144000" cy="681426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692354" y="3501008"/>
            <a:ext cx="1439545" cy="32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fa-IR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161938" y="3154441"/>
            <a:ext cx="196000" cy="3465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3572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9036496" cy="6858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7560164" y="6237312"/>
            <a:ext cx="196000" cy="3465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3572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1354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5724128" y="4293096"/>
            <a:ext cx="196000" cy="3465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8643938" y="5301208"/>
            <a:ext cx="196000" cy="3465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ounded Rectangular Callout 8"/>
          <p:cNvSpPr/>
          <p:nvPr/>
        </p:nvSpPr>
        <p:spPr>
          <a:xfrm>
            <a:off x="3714115" y="5589240"/>
            <a:ext cx="1715770" cy="504190"/>
          </a:xfrm>
          <a:prstGeom prst="wedgeRoundRectCallout">
            <a:avLst>
              <a:gd name="adj1" fmla="val 90004"/>
              <a:gd name="adj2" fmla="val 14063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fontAlgn="base">
              <a:spcAft>
                <a:spcPts val="0"/>
              </a:spcAft>
            </a:pPr>
            <a:r>
              <a:rPr lang="fa-IR" sz="1200" b="1" dirty="0">
                <a:effectLst/>
                <a:latin typeface="Times New Roman"/>
                <a:ea typeface="Times New Roman"/>
              </a:rPr>
              <a:t> </a:t>
            </a:r>
            <a:r>
              <a:rPr lang="fa-IR" sz="1200" b="1" dirty="0" smtClean="0">
                <a:effectLst/>
                <a:latin typeface="Times New Roman"/>
                <a:ea typeface="Times New Roman"/>
              </a:rPr>
              <a:t>تایید و ارسال به مقام تشخیص جهت اعلام به برنده</a:t>
            </a:r>
            <a:endParaRPr lang="en-US" sz="1200" b="1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203572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6384"/>
          <p:cNvSpPr/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gradFill>
            <a:gsLst>
              <a:gs pos="0">
                <a:schemeClr val="bg1">
                  <a:alpha val="0"/>
                  <a:lumMod val="0"/>
                  <a:lumOff val="100000"/>
                </a:schemeClr>
              </a:gs>
              <a:gs pos="77000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latinLnBrk="1" hangingPunct="1">
              <a:defRPr/>
            </a:pPr>
            <a:endParaRPr lang="fa-IR">
              <a:ea typeface="HY견고딕"/>
              <a:cs typeface="HY견고딕"/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0" y="835025"/>
            <a:ext cx="9144000" cy="276225"/>
          </a:xfrm>
          <a:prstGeom prst="rect">
            <a:avLst/>
          </a:prstGeom>
          <a:solidFill>
            <a:srgbClr val="FBFBF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a-IR" sz="1200" dirty="0">
                <a:solidFill>
                  <a:srgbClr val="D9D9D9"/>
                </a:solidFill>
              </a:rPr>
              <a:t>                         </a:t>
            </a:r>
            <a:r>
              <a:rPr lang="pt-BR" sz="1200" dirty="0">
                <a:solidFill>
                  <a:srgbClr val="D9D9D9"/>
                </a:solidFill>
              </a:rPr>
              <a:t>P u b l i c  E l e c t r o n i c  P r o c u r e m e n t  S y s t e m</a:t>
            </a:r>
            <a:endParaRPr lang="en-US" sz="1200" dirty="0">
              <a:solidFill>
                <a:srgbClr val="D9D9D9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-171450"/>
            <a:ext cx="3976687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82550"/>
            <a:ext cx="75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24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7" name="Action Button: Back or Previous 16">
            <a:hlinkClick r:id="" action="ppaction://hlinkshowjump?jump=previousslide" highlightClick="1"/>
          </p:cNvPr>
          <p:cNvSpPr/>
          <p:nvPr/>
        </p:nvSpPr>
        <p:spPr>
          <a:xfrm>
            <a:off x="34925" y="5957888"/>
            <a:ext cx="263525" cy="1446212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561975" y="5957888"/>
            <a:ext cx="263525" cy="1446212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9" name="Action Button: Home 18">
            <a:hlinkClick r:id="" action="ppaction://hlinkshowjump?jump=firstslide" highlightClick="1"/>
          </p:cNvPr>
          <p:cNvSpPr/>
          <p:nvPr/>
        </p:nvSpPr>
        <p:spPr>
          <a:xfrm>
            <a:off x="298450" y="5957888"/>
            <a:ext cx="263525" cy="1446212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sp>
        <p:nvSpPr>
          <p:cNvPr id="39" name="Rectangle 9"/>
          <p:cNvSpPr/>
          <p:nvPr/>
        </p:nvSpPr>
        <p:spPr bwMode="auto">
          <a:xfrm>
            <a:off x="868363" y="2636912"/>
            <a:ext cx="7042150" cy="1838251"/>
          </a:xfrm>
          <a:custGeom>
            <a:avLst/>
            <a:gdLst>
              <a:gd name="connsiteX0" fmla="*/ 0 w 7488832"/>
              <a:gd name="connsiteY0" fmla="*/ 0 h 1922128"/>
              <a:gd name="connsiteX1" fmla="*/ 7488832 w 7488832"/>
              <a:gd name="connsiteY1" fmla="*/ 0 h 1922128"/>
              <a:gd name="connsiteX2" fmla="*/ 7488832 w 7488832"/>
              <a:gd name="connsiteY2" fmla="*/ 1922128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88832"/>
              <a:gd name="connsiteY0" fmla="*/ 0 h 1922128"/>
              <a:gd name="connsiteX1" fmla="*/ 7488832 w 7488832"/>
              <a:gd name="connsiteY1" fmla="*/ 81886 h 1922128"/>
              <a:gd name="connsiteX2" fmla="*/ 7488832 w 7488832"/>
              <a:gd name="connsiteY2" fmla="*/ 1922128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88832"/>
              <a:gd name="connsiteY0" fmla="*/ 0 h 1922128"/>
              <a:gd name="connsiteX1" fmla="*/ 7488832 w 7488832"/>
              <a:gd name="connsiteY1" fmla="*/ 81886 h 1922128"/>
              <a:gd name="connsiteX2" fmla="*/ 7461537 w 7488832"/>
              <a:gd name="connsiteY2" fmla="*/ 1703764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75184"/>
              <a:gd name="connsiteY0" fmla="*/ 0 h 1922128"/>
              <a:gd name="connsiteX1" fmla="*/ 7475184 w 7475184"/>
              <a:gd name="connsiteY1" fmla="*/ 191068 h 1922128"/>
              <a:gd name="connsiteX2" fmla="*/ 7461537 w 7475184"/>
              <a:gd name="connsiteY2" fmla="*/ 1703764 h 1922128"/>
              <a:gd name="connsiteX3" fmla="*/ 0 w 7475184"/>
              <a:gd name="connsiteY3" fmla="*/ 1922128 h 1922128"/>
              <a:gd name="connsiteX4" fmla="*/ 0 w 7475184"/>
              <a:gd name="connsiteY4" fmla="*/ 0 h 1922128"/>
              <a:gd name="connsiteX0" fmla="*/ 0 w 7475184"/>
              <a:gd name="connsiteY0" fmla="*/ 0 h 1922128"/>
              <a:gd name="connsiteX1" fmla="*/ 7475184 w 7475184"/>
              <a:gd name="connsiteY1" fmla="*/ 191068 h 1922128"/>
              <a:gd name="connsiteX2" fmla="*/ 7447890 w 7475184"/>
              <a:gd name="connsiteY2" fmla="*/ 1840242 h 1922128"/>
              <a:gd name="connsiteX3" fmla="*/ 0 w 7475184"/>
              <a:gd name="connsiteY3" fmla="*/ 1922128 h 1922128"/>
              <a:gd name="connsiteX4" fmla="*/ 0 w 7475184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840242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575865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840242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7890" h="1922128">
                <a:moveTo>
                  <a:pt x="0" y="0"/>
                </a:moveTo>
                <a:lnTo>
                  <a:pt x="7434241" y="627865"/>
                </a:lnTo>
                <a:lnTo>
                  <a:pt x="7447890" y="1840242"/>
                </a:lnTo>
                <a:lnTo>
                  <a:pt x="0" y="19221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rtlCol="1"/>
          <a:lstStyle/>
          <a:p>
            <a:pPr algn="ctr" eaLnBrk="1" latinLnBrk="1" hangingPunct="1">
              <a:defRPr/>
            </a:pPr>
            <a:endParaRPr lang="fa-IR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36960" y="3038587"/>
            <a:ext cx="6263977" cy="1034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 eaLnBrk="1" hangingPunct="1">
              <a:lnSpc>
                <a:spcPct val="200000"/>
              </a:lnSpc>
              <a:spcAft>
                <a:spcPts val="1000"/>
              </a:spcAft>
              <a:defRPr/>
            </a:pPr>
            <a:r>
              <a:rPr lang="fa-IR" sz="3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ranNastaliq" pitchFamily="18" charset="0"/>
                <a:cs typeface="Calibri" pitchFamily="34" charset="0"/>
              </a:rPr>
              <a:t>اعلام به برنده توسط مقام تشخیص</a:t>
            </a:r>
            <a:endParaRPr lang="en-US" sz="35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ranNastaliq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7302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1355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692354" y="3356992"/>
            <a:ext cx="1439545" cy="32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fa-IR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150169" y="3677032"/>
            <a:ext cx="196000" cy="3465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3572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6161938" y="6309320"/>
            <a:ext cx="196000" cy="3465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3572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6384"/>
          <p:cNvSpPr/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gradFill>
            <a:gsLst>
              <a:gs pos="0">
                <a:schemeClr val="bg1">
                  <a:alpha val="0"/>
                  <a:lumMod val="0"/>
                  <a:lumOff val="100000"/>
                </a:schemeClr>
              </a:gs>
              <a:gs pos="77000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latinLnBrk="1" hangingPunct="1">
              <a:defRPr/>
            </a:pPr>
            <a:endParaRPr lang="fa-IR">
              <a:ea typeface="HY견고딕"/>
              <a:cs typeface="HY견고딕"/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0" y="835025"/>
            <a:ext cx="9144000" cy="276225"/>
          </a:xfrm>
          <a:prstGeom prst="rect">
            <a:avLst/>
          </a:prstGeom>
          <a:solidFill>
            <a:srgbClr val="FBFBF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a-IR" sz="1200" dirty="0">
                <a:solidFill>
                  <a:srgbClr val="D9D9D9"/>
                </a:solidFill>
              </a:rPr>
              <a:t>                         </a:t>
            </a:r>
            <a:r>
              <a:rPr lang="pt-BR" sz="1200" dirty="0">
                <a:solidFill>
                  <a:srgbClr val="D9D9D9"/>
                </a:solidFill>
              </a:rPr>
              <a:t>P u b l i c  E l e c t r o n i c  P r o c u r e m e n t  S y s t e m</a:t>
            </a:r>
            <a:endParaRPr lang="en-US" sz="1200" dirty="0">
              <a:solidFill>
                <a:srgbClr val="D9D9D9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-171450"/>
            <a:ext cx="3976687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82550"/>
            <a:ext cx="75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27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7" name="Action Button: Back or Previous 16">
            <a:hlinkClick r:id="" action="ppaction://hlinkshowjump?jump=previousslide" highlightClick="1"/>
          </p:cNvPr>
          <p:cNvSpPr/>
          <p:nvPr/>
        </p:nvSpPr>
        <p:spPr>
          <a:xfrm>
            <a:off x="34925" y="5957888"/>
            <a:ext cx="263525" cy="1446212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561975" y="5957888"/>
            <a:ext cx="263525" cy="1446212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9" name="Action Button: Home 18">
            <a:hlinkClick r:id="" action="ppaction://hlinkshowjump?jump=firstslide" highlightClick="1"/>
          </p:cNvPr>
          <p:cNvSpPr/>
          <p:nvPr/>
        </p:nvSpPr>
        <p:spPr>
          <a:xfrm>
            <a:off x="298450" y="5957888"/>
            <a:ext cx="263525" cy="1446212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sp>
        <p:nvSpPr>
          <p:cNvPr id="39" name="Rectangle 9"/>
          <p:cNvSpPr/>
          <p:nvPr/>
        </p:nvSpPr>
        <p:spPr bwMode="auto">
          <a:xfrm>
            <a:off x="868363" y="2636912"/>
            <a:ext cx="7042150" cy="1838251"/>
          </a:xfrm>
          <a:custGeom>
            <a:avLst/>
            <a:gdLst>
              <a:gd name="connsiteX0" fmla="*/ 0 w 7488832"/>
              <a:gd name="connsiteY0" fmla="*/ 0 h 1922128"/>
              <a:gd name="connsiteX1" fmla="*/ 7488832 w 7488832"/>
              <a:gd name="connsiteY1" fmla="*/ 0 h 1922128"/>
              <a:gd name="connsiteX2" fmla="*/ 7488832 w 7488832"/>
              <a:gd name="connsiteY2" fmla="*/ 1922128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88832"/>
              <a:gd name="connsiteY0" fmla="*/ 0 h 1922128"/>
              <a:gd name="connsiteX1" fmla="*/ 7488832 w 7488832"/>
              <a:gd name="connsiteY1" fmla="*/ 81886 h 1922128"/>
              <a:gd name="connsiteX2" fmla="*/ 7488832 w 7488832"/>
              <a:gd name="connsiteY2" fmla="*/ 1922128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88832"/>
              <a:gd name="connsiteY0" fmla="*/ 0 h 1922128"/>
              <a:gd name="connsiteX1" fmla="*/ 7488832 w 7488832"/>
              <a:gd name="connsiteY1" fmla="*/ 81886 h 1922128"/>
              <a:gd name="connsiteX2" fmla="*/ 7461537 w 7488832"/>
              <a:gd name="connsiteY2" fmla="*/ 1703764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75184"/>
              <a:gd name="connsiteY0" fmla="*/ 0 h 1922128"/>
              <a:gd name="connsiteX1" fmla="*/ 7475184 w 7475184"/>
              <a:gd name="connsiteY1" fmla="*/ 191068 h 1922128"/>
              <a:gd name="connsiteX2" fmla="*/ 7461537 w 7475184"/>
              <a:gd name="connsiteY2" fmla="*/ 1703764 h 1922128"/>
              <a:gd name="connsiteX3" fmla="*/ 0 w 7475184"/>
              <a:gd name="connsiteY3" fmla="*/ 1922128 h 1922128"/>
              <a:gd name="connsiteX4" fmla="*/ 0 w 7475184"/>
              <a:gd name="connsiteY4" fmla="*/ 0 h 1922128"/>
              <a:gd name="connsiteX0" fmla="*/ 0 w 7475184"/>
              <a:gd name="connsiteY0" fmla="*/ 0 h 1922128"/>
              <a:gd name="connsiteX1" fmla="*/ 7475184 w 7475184"/>
              <a:gd name="connsiteY1" fmla="*/ 191068 h 1922128"/>
              <a:gd name="connsiteX2" fmla="*/ 7447890 w 7475184"/>
              <a:gd name="connsiteY2" fmla="*/ 1840242 h 1922128"/>
              <a:gd name="connsiteX3" fmla="*/ 0 w 7475184"/>
              <a:gd name="connsiteY3" fmla="*/ 1922128 h 1922128"/>
              <a:gd name="connsiteX4" fmla="*/ 0 w 7475184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840242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575865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840242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7890" h="1922128">
                <a:moveTo>
                  <a:pt x="0" y="0"/>
                </a:moveTo>
                <a:lnTo>
                  <a:pt x="7434241" y="627865"/>
                </a:lnTo>
                <a:lnTo>
                  <a:pt x="7447890" y="1840242"/>
                </a:lnTo>
                <a:lnTo>
                  <a:pt x="0" y="19221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rtlCol="1"/>
          <a:lstStyle/>
          <a:p>
            <a:pPr algn="ctr" eaLnBrk="1" latinLnBrk="1" hangingPunct="1">
              <a:defRPr/>
            </a:pPr>
            <a:endParaRPr lang="fa-IR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36960" y="3038587"/>
            <a:ext cx="6263977" cy="1034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 eaLnBrk="1" hangingPunct="1">
              <a:lnSpc>
                <a:spcPct val="200000"/>
              </a:lnSpc>
              <a:spcAft>
                <a:spcPts val="1000"/>
              </a:spcAft>
              <a:defRPr/>
            </a:pPr>
            <a:r>
              <a:rPr lang="fa-IR" sz="3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ranNastaliq" pitchFamily="18" charset="0"/>
                <a:cs typeface="Calibri" pitchFamily="34" charset="0"/>
              </a:rPr>
              <a:t>ثبت سفارش توسط کارپرداز</a:t>
            </a:r>
            <a:endParaRPr lang="en-US" sz="35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ranNastaliq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4038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44000" cy="676892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500938" y="4405104"/>
            <a:ext cx="1630962" cy="32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fa-IR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161938" y="3645024"/>
            <a:ext cx="196000" cy="3465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3572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6876256" y="1357313"/>
            <a:ext cx="196000" cy="3465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6902662" y="1730772"/>
            <a:ext cx="196000" cy="3465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267744" y="1350752"/>
            <a:ext cx="196000" cy="3465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8424936" cy="6813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64" y="0"/>
            <a:ext cx="7848872" cy="6813549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4067944" y="4509120"/>
            <a:ext cx="196000" cy="3465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ounded Rectangular Callout 12"/>
          <p:cNvSpPr/>
          <p:nvPr/>
        </p:nvSpPr>
        <p:spPr>
          <a:xfrm>
            <a:off x="4165944" y="5301208"/>
            <a:ext cx="1977810" cy="648072"/>
          </a:xfrm>
          <a:prstGeom prst="wedgeRoundRectCallout">
            <a:avLst>
              <a:gd name="adj1" fmla="val 48109"/>
              <a:gd name="adj2" fmla="val 9377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1" anchor="ctr">
            <a:noAutofit/>
          </a:bodyPr>
          <a:lstStyle/>
          <a:p>
            <a:pPr algn="ctr" rtl="1" fontAlgn="base">
              <a:spcAft>
                <a:spcPts val="0"/>
              </a:spcAft>
            </a:pPr>
            <a:r>
              <a:rPr lang="fa-IR" sz="1200" b="1" dirty="0">
                <a:effectLst/>
                <a:latin typeface="Times New Roman"/>
                <a:ea typeface="Times New Roman"/>
              </a:rPr>
              <a:t> </a:t>
            </a:r>
            <a:r>
              <a:rPr lang="fa-IR" sz="1200" b="1" dirty="0" smtClean="0">
                <a:effectLst/>
                <a:latin typeface="Times New Roman"/>
                <a:ea typeface="Times New Roman"/>
              </a:rPr>
              <a:t>با ثبت اولیه فرم لینک زمانبندی پرداخت و تحویل فعال میگردد</a:t>
            </a:r>
            <a:endParaRPr lang="en-US" sz="1200" b="1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203572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6384"/>
          <p:cNvSpPr/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gradFill>
            <a:gsLst>
              <a:gs pos="0">
                <a:schemeClr val="bg1">
                  <a:alpha val="0"/>
                  <a:lumMod val="0"/>
                  <a:lumOff val="100000"/>
                </a:schemeClr>
              </a:gs>
              <a:gs pos="77000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latinLnBrk="1" hangingPunct="1">
              <a:defRPr/>
            </a:pPr>
            <a:endParaRPr lang="fa-IR">
              <a:ea typeface="HY견고딕"/>
              <a:cs typeface="HY견고딕"/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0" y="835025"/>
            <a:ext cx="9144000" cy="276225"/>
          </a:xfrm>
          <a:prstGeom prst="rect">
            <a:avLst/>
          </a:prstGeom>
          <a:solidFill>
            <a:srgbClr val="FBFBF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a-IR" sz="1200" dirty="0">
                <a:solidFill>
                  <a:srgbClr val="D9D9D9"/>
                </a:solidFill>
              </a:rPr>
              <a:t>                         </a:t>
            </a:r>
            <a:r>
              <a:rPr lang="pt-BR" sz="1200" dirty="0">
                <a:solidFill>
                  <a:srgbClr val="D9D9D9"/>
                </a:solidFill>
              </a:rPr>
              <a:t>P u b l i c  E l e c t r o n i c  P r o c u r e m e n t  S y s t e m</a:t>
            </a:r>
            <a:endParaRPr lang="en-US" sz="1200" dirty="0">
              <a:solidFill>
                <a:srgbClr val="D9D9D9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-171450"/>
            <a:ext cx="3976687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82550"/>
            <a:ext cx="75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3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7" name="Action Button: Back or Previous 16">
            <a:hlinkClick r:id="" action="ppaction://hlinkshowjump?jump=previousslide" highlightClick="1"/>
          </p:cNvPr>
          <p:cNvSpPr/>
          <p:nvPr/>
        </p:nvSpPr>
        <p:spPr>
          <a:xfrm>
            <a:off x="34925" y="5957888"/>
            <a:ext cx="263525" cy="1446212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561975" y="5957888"/>
            <a:ext cx="263525" cy="1446212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9" name="Action Button: Home 18">
            <a:hlinkClick r:id="" action="ppaction://hlinkshowjump?jump=firstslide" highlightClick="1"/>
          </p:cNvPr>
          <p:cNvSpPr/>
          <p:nvPr/>
        </p:nvSpPr>
        <p:spPr>
          <a:xfrm>
            <a:off x="298450" y="5957888"/>
            <a:ext cx="263525" cy="1446212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sp>
        <p:nvSpPr>
          <p:cNvPr id="39" name="Rectangle 9"/>
          <p:cNvSpPr/>
          <p:nvPr/>
        </p:nvSpPr>
        <p:spPr bwMode="auto">
          <a:xfrm>
            <a:off x="868363" y="2192338"/>
            <a:ext cx="7448550" cy="2282825"/>
          </a:xfrm>
          <a:custGeom>
            <a:avLst/>
            <a:gdLst>
              <a:gd name="connsiteX0" fmla="*/ 0 w 7488832"/>
              <a:gd name="connsiteY0" fmla="*/ 0 h 1922128"/>
              <a:gd name="connsiteX1" fmla="*/ 7488832 w 7488832"/>
              <a:gd name="connsiteY1" fmla="*/ 0 h 1922128"/>
              <a:gd name="connsiteX2" fmla="*/ 7488832 w 7488832"/>
              <a:gd name="connsiteY2" fmla="*/ 1922128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88832"/>
              <a:gd name="connsiteY0" fmla="*/ 0 h 1922128"/>
              <a:gd name="connsiteX1" fmla="*/ 7488832 w 7488832"/>
              <a:gd name="connsiteY1" fmla="*/ 81886 h 1922128"/>
              <a:gd name="connsiteX2" fmla="*/ 7488832 w 7488832"/>
              <a:gd name="connsiteY2" fmla="*/ 1922128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88832"/>
              <a:gd name="connsiteY0" fmla="*/ 0 h 1922128"/>
              <a:gd name="connsiteX1" fmla="*/ 7488832 w 7488832"/>
              <a:gd name="connsiteY1" fmla="*/ 81886 h 1922128"/>
              <a:gd name="connsiteX2" fmla="*/ 7461537 w 7488832"/>
              <a:gd name="connsiteY2" fmla="*/ 1703764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75184"/>
              <a:gd name="connsiteY0" fmla="*/ 0 h 1922128"/>
              <a:gd name="connsiteX1" fmla="*/ 7475184 w 7475184"/>
              <a:gd name="connsiteY1" fmla="*/ 191068 h 1922128"/>
              <a:gd name="connsiteX2" fmla="*/ 7461537 w 7475184"/>
              <a:gd name="connsiteY2" fmla="*/ 1703764 h 1922128"/>
              <a:gd name="connsiteX3" fmla="*/ 0 w 7475184"/>
              <a:gd name="connsiteY3" fmla="*/ 1922128 h 1922128"/>
              <a:gd name="connsiteX4" fmla="*/ 0 w 7475184"/>
              <a:gd name="connsiteY4" fmla="*/ 0 h 1922128"/>
              <a:gd name="connsiteX0" fmla="*/ 0 w 7475184"/>
              <a:gd name="connsiteY0" fmla="*/ 0 h 1922128"/>
              <a:gd name="connsiteX1" fmla="*/ 7475184 w 7475184"/>
              <a:gd name="connsiteY1" fmla="*/ 191068 h 1922128"/>
              <a:gd name="connsiteX2" fmla="*/ 7447890 w 7475184"/>
              <a:gd name="connsiteY2" fmla="*/ 1840242 h 1922128"/>
              <a:gd name="connsiteX3" fmla="*/ 0 w 7475184"/>
              <a:gd name="connsiteY3" fmla="*/ 1922128 h 1922128"/>
              <a:gd name="connsiteX4" fmla="*/ 0 w 7475184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840242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575865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840242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7890" h="1922128">
                <a:moveTo>
                  <a:pt x="0" y="0"/>
                </a:moveTo>
                <a:lnTo>
                  <a:pt x="7434241" y="627865"/>
                </a:lnTo>
                <a:lnTo>
                  <a:pt x="7447890" y="1840242"/>
                </a:lnTo>
                <a:lnTo>
                  <a:pt x="0" y="19221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rtlCol="1"/>
          <a:lstStyle/>
          <a:p>
            <a:pPr algn="ctr" eaLnBrk="1" latinLnBrk="1" hangingPunct="1">
              <a:defRPr/>
            </a:pPr>
            <a:endParaRPr lang="fa-IR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476375" y="2965450"/>
            <a:ext cx="626397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 eaLnBrk="1" hangingPunct="1">
              <a:lnSpc>
                <a:spcPct val="200000"/>
              </a:lnSpc>
              <a:spcAft>
                <a:spcPts val="1000"/>
              </a:spcAft>
              <a:defRPr/>
            </a:pPr>
            <a:r>
              <a:rPr lang="fa-IR" sz="3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ranNastaliq" pitchFamily="18" charset="0"/>
                <a:cs typeface="Calibri" pitchFamily="34" charset="0"/>
              </a:rPr>
              <a:t>ورود به سامانه خرید جزئی و متوسط</a:t>
            </a:r>
            <a:endParaRPr lang="en-US" sz="35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ranNastaliq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3897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2465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4473999" y="5661248"/>
            <a:ext cx="196000" cy="3465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7124"/>
            <a:ext cx="8928992" cy="672465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1979712" y="3189041"/>
            <a:ext cx="196000" cy="3465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364088" y="5157192"/>
            <a:ext cx="196000" cy="3465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8928992" cy="6717526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6804248" y="5822271"/>
            <a:ext cx="196000" cy="3465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540806" y="2492896"/>
            <a:ext cx="196000" cy="3465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3572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6384"/>
          <p:cNvSpPr/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gradFill>
            <a:gsLst>
              <a:gs pos="0">
                <a:schemeClr val="bg1">
                  <a:alpha val="0"/>
                  <a:lumMod val="0"/>
                  <a:lumOff val="100000"/>
                </a:schemeClr>
              </a:gs>
              <a:gs pos="77000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latinLnBrk="1" hangingPunct="1">
              <a:defRPr/>
            </a:pPr>
            <a:endParaRPr lang="fa-IR">
              <a:ea typeface="HY견고딕"/>
              <a:cs typeface="HY견고딕"/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0" y="835025"/>
            <a:ext cx="9144000" cy="276225"/>
          </a:xfrm>
          <a:prstGeom prst="rect">
            <a:avLst/>
          </a:prstGeom>
          <a:solidFill>
            <a:srgbClr val="FBFBF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a-IR" sz="1200" dirty="0">
                <a:solidFill>
                  <a:srgbClr val="D9D9D9"/>
                </a:solidFill>
              </a:rPr>
              <a:t>                         </a:t>
            </a:r>
            <a:r>
              <a:rPr lang="pt-BR" sz="1200" dirty="0">
                <a:solidFill>
                  <a:srgbClr val="D9D9D9"/>
                </a:solidFill>
              </a:rPr>
              <a:t>P u b l i c  E l e c t r o n i c  P r o c u r e m e n t  S y s t e m</a:t>
            </a:r>
            <a:endParaRPr lang="en-US" sz="1200" dirty="0">
              <a:solidFill>
                <a:srgbClr val="D9D9D9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-171450"/>
            <a:ext cx="3976687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82550"/>
            <a:ext cx="75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31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7" name="Action Button: Back or Previous 16">
            <a:hlinkClick r:id="" action="ppaction://hlinkshowjump?jump=previousslide" highlightClick="1"/>
          </p:cNvPr>
          <p:cNvSpPr/>
          <p:nvPr/>
        </p:nvSpPr>
        <p:spPr>
          <a:xfrm>
            <a:off x="34925" y="5957888"/>
            <a:ext cx="263525" cy="1446212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561975" y="5957888"/>
            <a:ext cx="263525" cy="1446212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9" name="Action Button: Home 18">
            <a:hlinkClick r:id="" action="ppaction://hlinkshowjump?jump=firstslide" highlightClick="1"/>
          </p:cNvPr>
          <p:cNvSpPr/>
          <p:nvPr/>
        </p:nvSpPr>
        <p:spPr>
          <a:xfrm>
            <a:off x="298450" y="5957888"/>
            <a:ext cx="263525" cy="1446212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sp>
        <p:nvSpPr>
          <p:cNvPr id="39" name="Rectangle 9"/>
          <p:cNvSpPr/>
          <p:nvPr/>
        </p:nvSpPr>
        <p:spPr bwMode="auto">
          <a:xfrm>
            <a:off x="868363" y="2636912"/>
            <a:ext cx="7042150" cy="1838251"/>
          </a:xfrm>
          <a:custGeom>
            <a:avLst/>
            <a:gdLst>
              <a:gd name="connsiteX0" fmla="*/ 0 w 7488832"/>
              <a:gd name="connsiteY0" fmla="*/ 0 h 1922128"/>
              <a:gd name="connsiteX1" fmla="*/ 7488832 w 7488832"/>
              <a:gd name="connsiteY1" fmla="*/ 0 h 1922128"/>
              <a:gd name="connsiteX2" fmla="*/ 7488832 w 7488832"/>
              <a:gd name="connsiteY2" fmla="*/ 1922128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88832"/>
              <a:gd name="connsiteY0" fmla="*/ 0 h 1922128"/>
              <a:gd name="connsiteX1" fmla="*/ 7488832 w 7488832"/>
              <a:gd name="connsiteY1" fmla="*/ 81886 h 1922128"/>
              <a:gd name="connsiteX2" fmla="*/ 7488832 w 7488832"/>
              <a:gd name="connsiteY2" fmla="*/ 1922128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88832"/>
              <a:gd name="connsiteY0" fmla="*/ 0 h 1922128"/>
              <a:gd name="connsiteX1" fmla="*/ 7488832 w 7488832"/>
              <a:gd name="connsiteY1" fmla="*/ 81886 h 1922128"/>
              <a:gd name="connsiteX2" fmla="*/ 7461537 w 7488832"/>
              <a:gd name="connsiteY2" fmla="*/ 1703764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75184"/>
              <a:gd name="connsiteY0" fmla="*/ 0 h 1922128"/>
              <a:gd name="connsiteX1" fmla="*/ 7475184 w 7475184"/>
              <a:gd name="connsiteY1" fmla="*/ 191068 h 1922128"/>
              <a:gd name="connsiteX2" fmla="*/ 7461537 w 7475184"/>
              <a:gd name="connsiteY2" fmla="*/ 1703764 h 1922128"/>
              <a:gd name="connsiteX3" fmla="*/ 0 w 7475184"/>
              <a:gd name="connsiteY3" fmla="*/ 1922128 h 1922128"/>
              <a:gd name="connsiteX4" fmla="*/ 0 w 7475184"/>
              <a:gd name="connsiteY4" fmla="*/ 0 h 1922128"/>
              <a:gd name="connsiteX0" fmla="*/ 0 w 7475184"/>
              <a:gd name="connsiteY0" fmla="*/ 0 h 1922128"/>
              <a:gd name="connsiteX1" fmla="*/ 7475184 w 7475184"/>
              <a:gd name="connsiteY1" fmla="*/ 191068 h 1922128"/>
              <a:gd name="connsiteX2" fmla="*/ 7447890 w 7475184"/>
              <a:gd name="connsiteY2" fmla="*/ 1840242 h 1922128"/>
              <a:gd name="connsiteX3" fmla="*/ 0 w 7475184"/>
              <a:gd name="connsiteY3" fmla="*/ 1922128 h 1922128"/>
              <a:gd name="connsiteX4" fmla="*/ 0 w 7475184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840242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575865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840242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7890" h="1922128">
                <a:moveTo>
                  <a:pt x="0" y="0"/>
                </a:moveTo>
                <a:lnTo>
                  <a:pt x="7434241" y="627865"/>
                </a:lnTo>
                <a:lnTo>
                  <a:pt x="7447890" y="1840242"/>
                </a:lnTo>
                <a:lnTo>
                  <a:pt x="0" y="19221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rtlCol="1"/>
          <a:lstStyle/>
          <a:p>
            <a:pPr algn="ctr" eaLnBrk="1" latinLnBrk="1" hangingPunct="1">
              <a:defRPr/>
            </a:pPr>
            <a:endParaRPr lang="fa-IR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36960" y="3284984"/>
            <a:ext cx="62639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 eaLnBrk="1" hangingPunct="1">
              <a:lnSpc>
                <a:spcPct val="200000"/>
              </a:lnSpc>
              <a:spcAft>
                <a:spcPts val="1000"/>
              </a:spcAft>
              <a:defRPr/>
            </a:pPr>
            <a:r>
              <a:rPr lang="fa-I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ranNastaliq" pitchFamily="18" charset="0"/>
                <a:cs typeface="Calibri" pitchFamily="34" charset="0"/>
              </a:rPr>
              <a:t>تایید سفارش و ارسال به تامین کننده توسط مقام تشخیص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ranNastaliq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6652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97"/>
            <a:ext cx="9144000" cy="675322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740967" y="3212976"/>
            <a:ext cx="1439545" cy="32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fa-IR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161938" y="3068542"/>
            <a:ext cx="196000" cy="3465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3572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1354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6902248" y="5991752"/>
            <a:ext cx="196000" cy="3465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3572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6384"/>
          <p:cNvSpPr/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gradFill>
            <a:gsLst>
              <a:gs pos="0">
                <a:schemeClr val="bg1">
                  <a:alpha val="0"/>
                  <a:lumMod val="0"/>
                  <a:lumOff val="100000"/>
                </a:schemeClr>
              </a:gs>
              <a:gs pos="77000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latinLnBrk="1" hangingPunct="1">
              <a:defRPr/>
            </a:pPr>
            <a:endParaRPr lang="fa-IR">
              <a:ea typeface="HY견고딕"/>
              <a:cs typeface="HY견고딕"/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0" y="835025"/>
            <a:ext cx="9144000" cy="276225"/>
          </a:xfrm>
          <a:prstGeom prst="rect">
            <a:avLst/>
          </a:prstGeom>
          <a:solidFill>
            <a:srgbClr val="FBFBF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a-IR" sz="1200" dirty="0">
                <a:solidFill>
                  <a:srgbClr val="D9D9D9"/>
                </a:solidFill>
              </a:rPr>
              <a:t>                         </a:t>
            </a:r>
            <a:r>
              <a:rPr lang="pt-BR" sz="1200" dirty="0">
                <a:solidFill>
                  <a:srgbClr val="D9D9D9"/>
                </a:solidFill>
              </a:rPr>
              <a:t>P u b l i c  E l e c t r o n i c  P r o c u r e m e n t  S y s t e m</a:t>
            </a:r>
            <a:endParaRPr lang="en-US" sz="1200" dirty="0">
              <a:solidFill>
                <a:srgbClr val="D9D9D9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-171450"/>
            <a:ext cx="3976687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82550"/>
            <a:ext cx="75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34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7" name="Action Button: Back or Previous 16">
            <a:hlinkClick r:id="" action="ppaction://hlinkshowjump?jump=previousslide" highlightClick="1"/>
          </p:cNvPr>
          <p:cNvSpPr/>
          <p:nvPr/>
        </p:nvSpPr>
        <p:spPr>
          <a:xfrm>
            <a:off x="34925" y="5957888"/>
            <a:ext cx="263525" cy="1446212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561975" y="5957888"/>
            <a:ext cx="263525" cy="1446212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9" name="Action Button: Home 18">
            <a:hlinkClick r:id="" action="ppaction://hlinkshowjump?jump=firstslide" highlightClick="1"/>
          </p:cNvPr>
          <p:cNvSpPr/>
          <p:nvPr/>
        </p:nvSpPr>
        <p:spPr>
          <a:xfrm>
            <a:off x="298450" y="5957888"/>
            <a:ext cx="263525" cy="1446212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sp>
        <p:nvSpPr>
          <p:cNvPr id="39" name="Rectangle 9"/>
          <p:cNvSpPr/>
          <p:nvPr/>
        </p:nvSpPr>
        <p:spPr bwMode="auto">
          <a:xfrm>
            <a:off x="868363" y="2636912"/>
            <a:ext cx="7042150" cy="1838251"/>
          </a:xfrm>
          <a:custGeom>
            <a:avLst/>
            <a:gdLst>
              <a:gd name="connsiteX0" fmla="*/ 0 w 7488832"/>
              <a:gd name="connsiteY0" fmla="*/ 0 h 1922128"/>
              <a:gd name="connsiteX1" fmla="*/ 7488832 w 7488832"/>
              <a:gd name="connsiteY1" fmla="*/ 0 h 1922128"/>
              <a:gd name="connsiteX2" fmla="*/ 7488832 w 7488832"/>
              <a:gd name="connsiteY2" fmla="*/ 1922128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88832"/>
              <a:gd name="connsiteY0" fmla="*/ 0 h 1922128"/>
              <a:gd name="connsiteX1" fmla="*/ 7488832 w 7488832"/>
              <a:gd name="connsiteY1" fmla="*/ 81886 h 1922128"/>
              <a:gd name="connsiteX2" fmla="*/ 7488832 w 7488832"/>
              <a:gd name="connsiteY2" fmla="*/ 1922128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88832"/>
              <a:gd name="connsiteY0" fmla="*/ 0 h 1922128"/>
              <a:gd name="connsiteX1" fmla="*/ 7488832 w 7488832"/>
              <a:gd name="connsiteY1" fmla="*/ 81886 h 1922128"/>
              <a:gd name="connsiteX2" fmla="*/ 7461537 w 7488832"/>
              <a:gd name="connsiteY2" fmla="*/ 1703764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75184"/>
              <a:gd name="connsiteY0" fmla="*/ 0 h 1922128"/>
              <a:gd name="connsiteX1" fmla="*/ 7475184 w 7475184"/>
              <a:gd name="connsiteY1" fmla="*/ 191068 h 1922128"/>
              <a:gd name="connsiteX2" fmla="*/ 7461537 w 7475184"/>
              <a:gd name="connsiteY2" fmla="*/ 1703764 h 1922128"/>
              <a:gd name="connsiteX3" fmla="*/ 0 w 7475184"/>
              <a:gd name="connsiteY3" fmla="*/ 1922128 h 1922128"/>
              <a:gd name="connsiteX4" fmla="*/ 0 w 7475184"/>
              <a:gd name="connsiteY4" fmla="*/ 0 h 1922128"/>
              <a:gd name="connsiteX0" fmla="*/ 0 w 7475184"/>
              <a:gd name="connsiteY0" fmla="*/ 0 h 1922128"/>
              <a:gd name="connsiteX1" fmla="*/ 7475184 w 7475184"/>
              <a:gd name="connsiteY1" fmla="*/ 191068 h 1922128"/>
              <a:gd name="connsiteX2" fmla="*/ 7447890 w 7475184"/>
              <a:gd name="connsiteY2" fmla="*/ 1840242 h 1922128"/>
              <a:gd name="connsiteX3" fmla="*/ 0 w 7475184"/>
              <a:gd name="connsiteY3" fmla="*/ 1922128 h 1922128"/>
              <a:gd name="connsiteX4" fmla="*/ 0 w 7475184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840242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575865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840242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7890" h="1922128">
                <a:moveTo>
                  <a:pt x="0" y="0"/>
                </a:moveTo>
                <a:lnTo>
                  <a:pt x="7434241" y="627865"/>
                </a:lnTo>
                <a:lnTo>
                  <a:pt x="7447890" y="1840242"/>
                </a:lnTo>
                <a:lnTo>
                  <a:pt x="0" y="19221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rtlCol="1"/>
          <a:lstStyle/>
          <a:p>
            <a:pPr algn="ctr" eaLnBrk="1" latinLnBrk="1" hangingPunct="1">
              <a:defRPr/>
            </a:pPr>
            <a:endParaRPr lang="fa-IR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24892" y="3140968"/>
            <a:ext cx="6263977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 eaLnBrk="1" hangingPunct="1">
              <a:lnSpc>
                <a:spcPct val="200000"/>
              </a:lnSpc>
              <a:spcAft>
                <a:spcPts val="1000"/>
              </a:spcAft>
              <a:defRPr/>
            </a:pPr>
            <a:r>
              <a:rPr lang="fa-IR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ranNastaliq" pitchFamily="18" charset="0"/>
                <a:cs typeface="Calibri" pitchFamily="34" charset="0"/>
              </a:rPr>
              <a:t>تایید نهایی سفارش توسط مقام تشخیص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ranNastaliq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3031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1354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572375" y="3396992"/>
            <a:ext cx="1608137" cy="32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fa-IR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55576" y="5410063"/>
            <a:ext cx="196000" cy="3465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3572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1355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5857234" y="6088702"/>
            <a:ext cx="196000" cy="3465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3572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6384"/>
          <p:cNvSpPr/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gradFill>
            <a:gsLst>
              <a:gs pos="0">
                <a:schemeClr val="bg1">
                  <a:alpha val="0"/>
                  <a:lumMod val="0"/>
                  <a:lumOff val="100000"/>
                </a:schemeClr>
              </a:gs>
              <a:gs pos="77000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latinLnBrk="1" hangingPunct="1">
              <a:defRPr/>
            </a:pPr>
            <a:endParaRPr lang="fa-IR">
              <a:ea typeface="HY견고딕"/>
              <a:cs typeface="HY견고딕"/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0" y="835025"/>
            <a:ext cx="9144000" cy="276225"/>
          </a:xfrm>
          <a:prstGeom prst="rect">
            <a:avLst/>
          </a:prstGeom>
          <a:solidFill>
            <a:srgbClr val="FBFBF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a-IR" sz="1200" dirty="0">
                <a:solidFill>
                  <a:srgbClr val="D9D9D9"/>
                </a:solidFill>
              </a:rPr>
              <a:t>                         </a:t>
            </a:r>
            <a:r>
              <a:rPr lang="pt-BR" sz="1200" dirty="0">
                <a:solidFill>
                  <a:srgbClr val="D9D9D9"/>
                </a:solidFill>
              </a:rPr>
              <a:t>P u b l i c  E l e c t r o n i c  P r o c u r e m e n t  S y s t e m</a:t>
            </a:r>
            <a:endParaRPr lang="en-US" sz="1200" dirty="0">
              <a:solidFill>
                <a:srgbClr val="D9D9D9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-171450"/>
            <a:ext cx="3976687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82550"/>
            <a:ext cx="75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37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7" name="Action Button: Back or Previous 16">
            <a:hlinkClick r:id="" action="ppaction://hlinkshowjump?jump=previousslide" highlightClick="1"/>
          </p:cNvPr>
          <p:cNvSpPr/>
          <p:nvPr/>
        </p:nvSpPr>
        <p:spPr>
          <a:xfrm>
            <a:off x="34925" y="5957888"/>
            <a:ext cx="263525" cy="1446212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561975" y="5957888"/>
            <a:ext cx="263525" cy="1446212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9" name="Action Button: Home 18">
            <a:hlinkClick r:id="" action="ppaction://hlinkshowjump?jump=firstslide" highlightClick="1"/>
          </p:cNvPr>
          <p:cNvSpPr/>
          <p:nvPr/>
        </p:nvSpPr>
        <p:spPr>
          <a:xfrm>
            <a:off x="298450" y="5957888"/>
            <a:ext cx="263525" cy="1446212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sp>
        <p:nvSpPr>
          <p:cNvPr id="39" name="Rectangle 9"/>
          <p:cNvSpPr/>
          <p:nvPr/>
        </p:nvSpPr>
        <p:spPr bwMode="auto">
          <a:xfrm>
            <a:off x="868363" y="2636912"/>
            <a:ext cx="7042150" cy="1838251"/>
          </a:xfrm>
          <a:custGeom>
            <a:avLst/>
            <a:gdLst>
              <a:gd name="connsiteX0" fmla="*/ 0 w 7488832"/>
              <a:gd name="connsiteY0" fmla="*/ 0 h 1922128"/>
              <a:gd name="connsiteX1" fmla="*/ 7488832 w 7488832"/>
              <a:gd name="connsiteY1" fmla="*/ 0 h 1922128"/>
              <a:gd name="connsiteX2" fmla="*/ 7488832 w 7488832"/>
              <a:gd name="connsiteY2" fmla="*/ 1922128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88832"/>
              <a:gd name="connsiteY0" fmla="*/ 0 h 1922128"/>
              <a:gd name="connsiteX1" fmla="*/ 7488832 w 7488832"/>
              <a:gd name="connsiteY1" fmla="*/ 81886 h 1922128"/>
              <a:gd name="connsiteX2" fmla="*/ 7488832 w 7488832"/>
              <a:gd name="connsiteY2" fmla="*/ 1922128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88832"/>
              <a:gd name="connsiteY0" fmla="*/ 0 h 1922128"/>
              <a:gd name="connsiteX1" fmla="*/ 7488832 w 7488832"/>
              <a:gd name="connsiteY1" fmla="*/ 81886 h 1922128"/>
              <a:gd name="connsiteX2" fmla="*/ 7461537 w 7488832"/>
              <a:gd name="connsiteY2" fmla="*/ 1703764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75184"/>
              <a:gd name="connsiteY0" fmla="*/ 0 h 1922128"/>
              <a:gd name="connsiteX1" fmla="*/ 7475184 w 7475184"/>
              <a:gd name="connsiteY1" fmla="*/ 191068 h 1922128"/>
              <a:gd name="connsiteX2" fmla="*/ 7461537 w 7475184"/>
              <a:gd name="connsiteY2" fmla="*/ 1703764 h 1922128"/>
              <a:gd name="connsiteX3" fmla="*/ 0 w 7475184"/>
              <a:gd name="connsiteY3" fmla="*/ 1922128 h 1922128"/>
              <a:gd name="connsiteX4" fmla="*/ 0 w 7475184"/>
              <a:gd name="connsiteY4" fmla="*/ 0 h 1922128"/>
              <a:gd name="connsiteX0" fmla="*/ 0 w 7475184"/>
              <a:gd name="connsiteY0" fmla="*/ 0 h 1922128"/>
              <a:gd name="connsiteX1" fmla="*/ 7475184 w 7475184"/>
              <a:gd name="connsiteY1" fmla="*/ 191068 h 1922128"/>
              <a:gd name="connsiteX2" fmla="*/ 7447890 w 7475184"/>
              <a:gd name="connsiteY2" fmla="*/ 1840242 h 1922128"/>
              <a:gd name="connsiteX3" fmla="*/ 0 w 7475184"/>
              <a:gd name="connsiteY3" fmla="*/ 1922128 h 1922128"/>
              <a:gd name="connsiteX4" fmla="*/ 0 w 7475184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840242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575865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840242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7890" h="1922128">
                <a:moveTo>
                  <a:pt x="0" y="0"/>
                </a:moveTo>
                <a:lnTo>
                  <a:pt x="7434241" y="627865"/>
                </a:lnTo>
                <a:lnTo>
                  <a:pt x="7447890" y="1840242"/>
                </a:lnTo>
                <a:lnTo>
                  <a:pt x="0" y="19221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rtlCol="1"/>
          <a:lstStyle/>
          <a:p>
            <a:pPr algn="ctr" eaLnBrk="1" latinLnBrk="1" hangingPunct="1">
              <a:defRPr/>
            </a:pPr>
            <a:endParaRPr lang="fa-IR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24892" y="3140968"/>
            <a:ext cx="6263977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 eaLnBrk="1" hangingPunct="1">
              <a:lnSpc>
                <a:spcPct val="200000"/>
              </a:lnSpc>
              <a:spcAft>
                <a:spcPts val="1000"/>
              </a:spcAft>
              <a:defRPr/>
            </a:pPr>
            <a:r>
              <a:rPr lang="fa-IR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ranNastaliq" pitchFamily="18" charset="0"/>
                <a:cs typeface="Calibri" pitchFamily="34" charset="0"/>
              </a:rPr>
              <a:t>تایید صورت وضعیت توسط ناظر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ranNastaliq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063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1355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676102" y="1470819"/>
            <a:ext cx="1439545" cy="32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fa-IR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475656" y="3717032"/>
            <a:ext cx="196000" cy="3465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3572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1355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755576" y="3140968"/>
            <a:ext cx="196000" cy="3465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3572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 bwMode="auto">
          <a:xfrm>
            <a:off x="-1" y="6813376"/>
            <a:ext cx="9144001" cy="45719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1" name="Slide Number Placeholder 1"/>
          <p:cNvSpPr txBox="1">
            <a:spLocks/>
          </p:cNvSpPr>
          <p:nvPr/>
        </p:nvSpPr>
        <p:spPr bwMode="auto">
          <a:xfrm>
            <a:off x="7911008" y="6525344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ko-KR"/>
            </a:defPPr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HY견고딕"/>
                <a:ea typeface="HY견고딕"/>
                <a:cs typeface="Arial" pitchFamily="34" charset="0"/>
              </a:defRPr>
            </a:lvl1pPr>
            <a:lvl2pPr marL="742950" indent="-285750" algn="r" rtl="1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HY견고딕"/>
                <a:ea typeface="+mn-ea"/>
                <a:cs typeface="Arial" pitchFamily="34" charset="0"/>
              </a:defRPr>
            </a:lvl2pPr>
            <a:lvl3pPr marL="1143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HY견고딕"/>
                <a:ea typeface="+mn-ea"/>
                <a:cs typeface="Arial" pitchFamily="34" charset="0"/>
              </a:defRPr>
            </a:lvl3pPr>
            <a:lvl4pPr marL="1600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HY견고딕"/>
                <a:ea typeface="+mn-ea"/>
                <a:cs typeface="Arial" pitchFamily="34" charset="0"/>
              </a:defRPr>
            </a:lvl4pPr>
            <a:lvl5pPr marL="20574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HY견고딕"/>
                <a:ea typeface="+mn-ea"/>
                <a:cs typeface="Arial" pitchFamily="34" charset="0"/>
              </a:defRPr>
            </a:lvl5pPr>
            <a:lvl6pPr marL="2514600" indent="-22860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HY견고딕"/>
                <a:ea typeface="+mn-ea"/>
                <a:cs typeface="Arial" pitchFamily="34" charset="0"/>
              </a:defRPr>
            </a:lvl6pPr>
            <a:lvl7pPr marL="2971800" indent="-22860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HY견고딕"/>
                <a:ea typeface="+mn-ea"/>
                <a:cs typeface="Arial" pitchFamily="34" charset="0"/>
              </a:defRPr>
            </a:lvl7pPr>
            <a:lvl8pPr marL="3429000" indent="-22860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HY견고딕"/>
                <a:ea typeface="+mn-ea"/>
                <a:cs typeface="Arial" pitchFamily="34" charset="0"/>
              </a:defRPr>
            </a:lvl8pPr>
            <a:lvl9pPr marL="3886200" indent="-228600" algn="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HY견고딕"/>
                <a:ea typeface="+mn-ea"/>
                <a:cs typeface="Arial" pitchFamily="34" charset="0"/>
              </a:defRPr>
            </a:lvl9pPr>
          </a:lstStyle>
          <a:p>
            <a:pPr eaLnBrk="1" hangingPunct="1"/>
            <a:fld id="{55B91ABB-7290-44EE-A338-F6F8CE1C8407}" type="slidenum">
              <a:rPr lang="ar-SA" altLang="ko-KR" smtClean="0">
                <a:cs typeface="HY견고딕"/>
              </a:rPr>
              <a:pPr eaLnBrk="1" hangingPunct="1"/>
              <a:t>4</a:t>
            </a:fld>
            <a:endParaRPr lang="en-US" altLang="ko-KR" dirty="0" smtClean="0">
              <a:cs typeface="HY견고딕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0" y="1"/>
            <a:ext cx="9144000" cy="1124744"/>
          </a:xfrm>
          <a:prstGeom prst="rect">
            <a:avLst/>
          </a:prstGeom>
          <a:gradFill>
            <a:gsLst>
              <a:gs pos="0">
                <a:schemeClr val="bg1">
                  <a:alpha val="0"/>
                  <a:lumMod val="0"/>
                  <a:lumOff val="100000"/>
                </a:schemeClr>
              </a:gs>
              <a:gs pos="77000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1" i="0" u="none" strike="noStrike" cap="none" normalizeH="0" baseline="0" smtClean="0">
              <a:ln>
                <a:noFill/>
              </a:ln>
              <a:noFill/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-1" y="835007"/>
            <a:ext cx="9144001" cy="276999"/>
          </a:xfrm>
          <a:prstGeom prst="rect">
            <a:avLst/>
          </a:prstGeom>
          <a:solidFill>
            <a:srgbClr val="FBFBFB"/>
          </a:solidFill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fa-IR" sz="1200" b="1" dirty="0" smtClean="0">
                <a:ln w="12700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</a:rPr>
              <a:t>                         </a:t>
            </a:r>
            <a:r>
              <a:rPr lang="pt-BR" sz="1200" b="1" dirty="0" smtClean="0">
                <a:ln w="12700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</a:rPr>
              <a:t>P </a:t>
            </a:r>
            <a:r>
              <a:rPr lang="pt-BR" sz="1200" b="1" dirty="0">
                <a:ln w="12700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</a:rPr>
              <a:t>u b l i </a:t>
            </a:r>
            <a:r>
              <a:rPr lang="pt-BR" sz="1200" b="1" dirty="0" smtClean="0">
                <a:ln w="12700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</a:rPr>
              <a:t>c  E </a:t>
            </a:r>
            <a:r>
              <a:rPr lang="pt-BR" sz="1200" b="1" dirty="0">
                <a:ln w="12700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</a:rPr>
              <a:t>l e c t r o n i c  </a:t>
            </a:r>
            <a:r>
              <a:rPr lang="pt-BR" sz="1200" b="1" dirty="0" smtClean="0">
                <a:ln w="12700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</a:rPr>
              <a:t>P </a:t>
            </a:r>
            <a:r>
              <a:rPr lang="pt-BR" sz="1200" b="1" dirty="0">
                <a:ln w="12700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</a:rPr>
              <a:t>r o c u r e m e n t  </a:t>
            </a:r>
            <a:r>
              <a:rPr lang="pt-BR" sz="1200" b="1" dirty="0" smtClean="0">
                <a:ln w="12700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</a:rPr>
              <a:t>S </a:t>
            </a:r>
            <a:r>
              <a:rPr lang="pt-BR" sz="1200" b="1" dirty="0">
                <a:ln w="12700">
                  <a:noFill/>
                  <a:prstDash val="solid"/>
                </a:ln>
                <a:solidFill>
                  <a:schemeClr val="bg1">
                    <a:lumMod val="85000"/>
                  </a:schemeClr>
                </a:solidFill>
              </a:rPr>
              <a:t>y s t e m</a:t>
            </a:r>
            <a:endParaRPr lang="en-US" sz="1200" b="1" cap="none" spc="0" dirty="0">
              <a:ln w="12700">
                <a:noFill/>
                <a:prstDash val="solid"/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-2" y="836712"/>
            <a:ext cx="9144002" cy="1705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-171400"/>
            <a:ext cx="3977683" cy="129838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82424"/>
            <a:ext cx="752583" cy="752583"/>
          </a:xfrm>
          <a:prstGeom prst="rect">
            <a:avLst/>
          </a:prstGeom>
        </p:spPr>
      </p:pic>
      <p:sp>
        <p:nvSpPr>
          <p:cNvPr id="20" name="Action Button: Back or Previous 19">
            <a:hlinkClick r:id="" action="ppaction://hlinkshowjump?jump=previousslide" highlightClick="1"/>
          </p:cNvPr>
          <p:cNvSpPr/>
          <p:nvPr/>
        </p:nvSpPr>
        <p:spPr>
          <a:xfrm>
            <a:off x="35496" y="6549812"/>
            <a:ext cx="263564" cy="263564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1" anchor="ctr">
            <a:spAutoFit/>
          </a:bodyPr>
          <a:lstStyle/>
          <a:p>
            <a:pPr algn="ctr"/>
            <a:endParaRPr lang="fa-IR" sz="8800" b="1" cap="none" spc="0" dirty="0" smtClean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29" name="Action Button: Forward or Next 28">
            <a:hlinkClick r:id="" action="ppaction://hlinkshowjump?jump=nextslide" highlightClick="1"/>
          </p:cNvPr>
          <p:cNvSpPr/>
          <p:nvPr/>
        </p:nvSpPr>
        <p:spPr>
          <a:xfrm>
            <a:off x="562624" y="6549812"/>
            <a:ext cx="263564" cy="263564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1" anchor="ctr">
            <a:spAutoFit/>
          </a:bodyPr>
          <a:lstStyle/>
          <a:p>
            <a:pPr algn="ctr"/>
            <a:endParaRPr lang="fa-IR" sz="8800" b="1" cap="none" spc="0" dirty="0" smtClean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30" name="Action Button: Home 29">
            <a:hlinkClick r:id="" action="ppaction://hlinkshowjump?jump=firstslide" highlightClick="1"/>
          </p:cNvPr>
          <p:cNvSpPr/>
          <p:nvPr/>
        </p:nvSpPr>
        <p:spPr>
          <a:xfrm>
            <a:off x="299060" y="6549812"/>
            <a:ext cx="263564" cy="263564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1" anchor="ctr">
            <a:spAutoFit/>
          </a:bodyPr>
          <a:lstStyle/>
          <a:p>
            <a:pPr algn="ctr"/>
            <a:endParaRPr lang="fa-IR" sz="8800" b="1" cap="none" spc="0" dirty="0" smtClean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126988"/>
            <a:ext cx="9144000" cy="5398356"/>
          </a:xfrm>
          <a:prstGeom prst="rect">
            <a:avLst/>
          </a:prstGeom>
        </p:spPr>
      </p:pic>
      <p:sp>
        <p:nvSpPr>
          <p:cNvPr id="31" name="Rounded Rectangular Callout 30"/>
          <p:cNvSpPr/>
          <p:nvPr/>
        </p:nvSpPr>
        <p:spPr>
          <a:xfrm>
            <a:off x="3398700" y="3320783"/>
            <a:ext cx="1715770" cy="504190"/>
          </a:xfrm>
          <a:prstGeom prst="wedgeRoundRectCallout">
            <a:avLst>
              <a:gd name="adj1" fmla="val 67257"/>
              <a:gd name="adj2" fmla="val 11631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fontAlgn="base">
              <a:spcAft>
                <a:spcPts val="0"/>
              </a:spcAft>
            </a:pPr>
            <a:r>
              <a:rPr lang="fa-IR" sz="1200" dirty="0">
                <a:effectLst/>
                <a:latin typeface="Times New Roman"/>
                <a:ea typeface="Times New Roman"/>
              </a:rPr>
              <a:t> </a:t>
            </a:r>
            <a:r>
              <a:rPr lang="fa-IR" sz="1200" b="1" dirty="0" smtClean="0">
                <a:effectLst/>
                <a:latin typeface="Times New Roman"/>
                <a:ea typeface="Times New Roman"/>
              </a:rPr>
              <a:t>ورود به سامانه خرید</a:t>
            </a:r>
            <a:endParaRPr lang="en-US" sz="1200" b="1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1573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8104386" cy="6858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3059832" y="2060848"/>
            <a:ext cx="196000" cy="3465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555776" y="3573016"/>
            <a:ext cx="196000" cy="3465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500813" y="6035796"/>
            <a:ext cx="196000" cy="3465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3572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6675"/>
            <a:ext cx="8248401" cy="672465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4283968" y="5373216"/>
            <a:ext cx="1715770" cy="504190"/>
          </a:xfrm>
          <a:prstGeom prst="wedgeRoundRectCallout">
            <a:avLst>
              <a:gd name="adj1" fmla="val 29261"/>
              <a:gd name="adj2" fmla="val 12473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1" anchor="ctr">
            <a:noAutofit/>
          </a:bodyPr>
          <a:lstStyle/>
          <a:p>
            <a:pPr algn="ctr" rtl="1" fontAlgn="base">
              <a:spcAft>
                <a:spcPts val="0"/>
              </a:spcAft>
            </a:pPr>
            <a:r>
              <a:rPr lang="fa-IR" sz="1200" dirty="0">
                <a:effectLst/>
                <a:latin typeface="Times New Roman"/>
                <a:ea typeface="Times New Roman"/>
              </a:rPr>
              <a:t> </a:t>
            </a:r>
            <a:r>
              <a:rPr lang="fa-IR" sz="1200" b="1" dirty="0" smtClean="0">
                <a:effectLst/>
                <a:latin typeface="Times New Roman"/>
                <a:ea typeface="Times New Roman"/>
              </a:rPr>
              <a:t>تایید و ارسال به مقام تشخیص</a:t>
            </a:r>
            <a:endParaRPr lang="en-US" sz="1200" b="1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203572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6384"/>
          <p:cNvSpPr/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gradFill>
            <a:gsLst>
              <a:gs pos="0">
                <a:schemeClr val="bg1">
                  <a:alpha val="0"/>
                  <a:lumMod val="0"/>
                  <a:lumOff val="100000"/>
                </a:schemeClr>
              </a:gs>
              <a:gs pos="77000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latinLnBrk="1" hangingPunct="1">
              <a:defRPr/>
            </a:pPr>
            <a:endParaRPr lang="fa-IR">
              <a:ea typeface="HY견고딕"/>
              <a:cs typeface="HY견고딕"/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0" y="835025"/>
            <a:ext cx="9144000" cy="276225"/>
          </a:xfrm>
          <a:prstGeom prst="rect">
            <a:avLst/>
          </a:prstGeom>
          <a:solidFill>
            <a:srgbClr val="FBFBF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a-IR" sz="1200" dirty="0">
                <a:solidFill>
                  <a:srgbClr val="D9D9D9"/>
                </a:solidFill>
              </a:rPr>
              <a:t>                         </a:t>
            </a:r>
            <a:r>
              <a:rPr lang="pt-BR" sz="1200" dirty="0">
                <a:solidFill>
                  <a:srgbClr val="D9D9D9"/>
                </a:solidFill>
              </a:rPr>
              <a:t>P u b l i c  E l e c t r o n i c  P r o c u r e m e n t  S y s t e m</a:t>
            </a:r>
            <a:endParaRPr lang="en-US" sz="1200" dirty="0">
              <a:solidFill>
                <a:srgbClr val="D9D9D9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-171450"/>
            <a:ext cx="3976687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82550"/>
            <a:ext cx="75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42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7" name="Action Button: Back or Previous 16">
            <a:hlinkClick r:id="" action="ppaction://hlinkshowjump?jump=previousslide" highlightClick="1"/>
          </p:cNvPr>
          <p:cNvSpPr/>
          <p:nvPr/>
        </p:nvSpPr>
        <p:spPr>
          <a:xfrm>
            <a:off x="34925" y="5957888"/>
            <a:ext cx="263525" cy="1446212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561975" y="5957888"/>
            <a:ext cx="263525" cy="1446212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9" name="Action Button: Home 18">
            <a:hlinkClick r:id="" action="ppaction://hlinkshowjump?jump=firstslide" highlightClick="1"/>
          </p:cNvPr>
          <p:cNvSpPr/>
          <p:nvPr/>
        </p:nvSpPr>
        <p:spPr>
          <a:xfrm>
            <a:off x="298450" y="5957888"/>
            <a:ext cx="263525" cy="1446212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sp>
        <p:nvSpPr>
          <p:cNvPr id="39" name="Rectangle 9"/>
          <p:cNvSpPr/>
          <p:nvPr/>
        </p:nvSpPr>
        <p:spPr bwMode="auto">
          <a:xfrm>
            <a:off x="868363" y="2636912"/>
            <a:ext cx="7042150" cy="1838251"/>
          </a:xfrm>
          <a:custGeom>
            <a:avLst/>
            <a:gdLst>
              <a:gd name="connsiteX0" fmla="*/ 0 w 7488832"/>
              <a:gd name="connsiteY0" fmla="*/ 0 h 1922128"/>
              <a:gd name="connsiteX1" fmla="*/ 7488832 w 7488832"/>
              <a:gd name="connsiteY1" fmla="*/ 0 h 1922128"/>
              <a:gd name="connsiteX2" fmla="*/ 7488832 w 7488832"/>
              <a:gd name="connsiteY2" fmla="*/ 1922128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88832"/>
              <a:gd name="connsiteY0" fmla="*/ 0 h 1922128"/>
              <a:gd name="connsiteX1" fmla="*/ 7488832 w 7488832"/>
              <a:gd name="connsiteY1" fmla="*/ 81886 h 1922128"/>
              <a:gd name="connsiteX2" fmla="*/ 7488832 w 7488832"/>
              <a:gd name="connsiteY2" fmla="*/ 1922128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88832"/>
              <a:gd name="connsiteY0" fmla="*/ 0 h 1922128"/>
              <a:gd name="connsiteX1" fmla="*/ 7488832 w 7488832"/>
              <a:gd name="connsiteY1" fmla="*/ 81886 h 1922128"/>
              <a:gd name="connsiteX2" fmla="*/ 7461537 w 7488832"/>
              <a:gd name="connsiteY2" fmla="*/ 1703764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75184"/>
              <a:gd name="connsiteY0" fmla="*/ 0 h 1922128"/>
              <a:gd name="connsiteX1" fmla="*/ 7475184 w 7475184"/>
              <a:gd name="connsiteY1" fmla="*/ 191068 h 1922128"/>
              <a:gd name="connsiteX2" fmla="*/ 7461537 w 7475184"/>
              <a:gd name="connsiteY2" fmla="*/ 1703764 h 1922128"/>
              <a:gd name="connsiteX3" fmla="*/ 0 w 7475184"/>
              <a:gd name="connsiteY3" fmla="*/ 1922128 h 1922128"/>
              <a:gd name="connsiteX4" fmla="*/ 0 w 7475184"/>
              <a:gd name="connsiteY4" fmla="*/ 0 h 1922128"/>
              <a:gd name="connsiteX0" fmla="*/ 0 w 7475184"/>
              <a:gd name="connsiteY0" fmla="*/ 0 h 1922128"/>
              <a:gd name="connsiteX1" fmla="*/ 7475184 w 7475184"/>
              <a:gd name="connsiteY1" fmla="*/ 191068 h 1922128"/>
              <a:gd name="connsiteX2" fmla="*/ 7447890 w 7475184"/>
              <a:gd name="connsiteY2" fmla="*/ 1840242 h 1922128"/>
              <a:gd name="connsiteX3" fmla="*/ 0 w 7475184"/>
              <a:gd name="connsiteY3" fmla="*/ 1922128 h 1922128"/>
              <a:gd name="connsiteX4" fmla="*/ 0 w 7475184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840242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575865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840242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7890" h="1922128">
                <a:moveTo>
                  <a:pt x="0" y="0"/>
                </a:moveTo>
                <a:lnTo>
                  <a:pt x="7434241" y="627865"/>
                </a:lnTo>
                <a:lnTo>
                  <a:pt x="7447890" y="1840242"/>
                </a:lnTo>
                <a:lnTo>
                  <a:pt x="0" y="19221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rtlCol="1"/>
          <a:lstStyle/>
          <a:p>
            <a:pPr algn="ctr" eaLnBrk="1" latinLnBrk="1" hangingPunct="1">
              <a:defRPr/>
            </a:pPr>
            <a:endParaRPr lang="fa-IR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24892" y="3140968"/>
            <a:ext cx="6263977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 eaLnBrk="1" hangingPunct="1">
              <a:lnSpc>
                <a:spcPct val="200000"/>
              </a:lnSpc>
              <a:spcAft>
                <a:spcPts val="1000"/>
              </a:spcAft>
              <a:defRPr/>
            </a:pPr>
            <a:r>
              <a:rPr lang="fa-IR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ranNastaliq" pitchFamily="18" charset="0"/>
                <a:cs typeface="Calibri" pitchFamily="34" charset="0"/>
              </a:rPr>
              <a:t>تایید صورت وضعیت توسط مقام تشخیص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ranNastaliq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9484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2" y="0"/>
            <a:ext cx="8448675" cy="681355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380927" y="3901048"/>
            <a:ext cx="1439545" cy="32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fa-IR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763688" y="2780928"/>
            <a:ext cx="196000" cy="3465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3572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8104386" cy="6858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2627784" y="1772816"/>
            <a:ext cx="196000" cy="3465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1925669" y="3255716"/>
            <a:ext cx="196000" cy="3465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402813" y="6165304"/>
            <a:ext cx="196000" cy="3465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3572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"/>
            <a:ext cx="7776864" cy="676751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5724128" y="5877272"/>
            <a:ext cx="196000" cy="3465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3572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6384"/>
          <p:cNvSpPr/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gradFill>
            <a:gsLst>
              <a:gs pos="0">
                <a:schemeClr val="bg1">
                  <a:alpha val="0"/>
                  <a:lumMod val="0"/>
                  <a:lumOff val="100000"/>
                </a:schemeClr>
              </a:gs>
              <a:gs pos="77000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latinLnBrk="1" hangingPunct="1">
              <a:defRPr/>
            </a:pPr>
            <a:endParaRPr lang="fa-IR">
              <a:ea typeface="HY견고딕"/>
              <a:cs typeface="HY견고딕"/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0" y="835025"/>
            <a:ext cx="9144000" cy="276225"/>
          </a:xfrm>
          <a:prstGeom prst="rect">
            <a:avLst/>
          </a:prstGeom>
          <a:solidFill>
            <a:srgbClr val="FBFBF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a-IR" sz="1200" dirty="0">
                <a:solidFill>
                  <a:srgbClr val="D9D9D9"/>
                </a:solidFill>
              </a:rPr>
              <a:t>                         </a:t>
            </a:r>
            <a:r>
              <a:rPr lang="pt-BR" sz="1200" dirty="0">
                <a:solidFill>
                  <a:srgbClr val="D9D9D9"/>
                </a:solidFill>
              </a:rPr>
              <a:t>P u b l i c  E l e c t r o n i c  P r o c u r e m e n t  S y s t e m</a:t>
            </a:r>
            <a:endParaRPr lang="en-US" sz="1200" dirty="0">
              <a:solidFill>
                <a:srgbClr val="D9D9D9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-171450"/>
            <a:ext cx="3976687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82550"/>
            <a:ext cx="75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46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7" name="Action Button: Back or Previous 16">
            <a:hlinkClick r:id="" action="ppaction://hlinkshowjump?jump=previousslide" highlightClick="1"/>
          </p:cNvPr>
          <p:cNvSpPr/>
          <p:nvPr/>
        </p:nvSpPr>
        <p:spPr>
          <a:xfrm>
            <a:off x="34925" y="5957888"/>
            <a:ext cx="263525" cy="1446212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561975" y="5957888"/>
            <a:ext cx="263525" cy="1446212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9" name="Action Button: Home 18">
            <a:hlinkClick r:id="" action="ppaction://hlinkshowjump?jump=firstslide" highlightClick="1"/>
          </p:cNvPr>
          <p:cNvSpPr/>
          <p:nvPr/>
        </p:nvSpPr>
        <p:spPr>
          <a:xfrm>
            <a:off x="298450" y="5957888"/>
            <a:ext cx="263525" cy="1446212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sp>
        <p:nvSpPr>
          <p:cNvPr id="39" name="Rectangle 9"/>
          <p:cNvSpPr/>
          <p:nvPr/>
        </p:nvSpPr>
        <p:spPr bwMode="auto">
          <a:xfrm>
            <a:off x="868363" y="2636912"/>
            <a:ext cx="7042150" cy="1838251"/>
          </a:xfrm>
          <a:custGeom>
            <a:avLst/>
            <a:gdLst>
              <a:gd name="connsiteX0" fmla="*/ 0 w 7488832"/>
              <a:gd name="connsiteY0" fmla="*/ 0 h 1922128"/>
              <a:gd name="connsiteX1" fmla="*/ 7488832 w 7488832"/>
              <a:gd name="connsiteY1" fmla="*/ 0 h 1922128"/>
              <a:gd name="connsiteX2" fmla="*/ 7488832 w 7488832"/>
              <a:gd name="connsiteY2" fmla="*/ 1922128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88832"/>
              <a:gd name="connsiteY0" fmla="*/ 0 h 1922128"/>
              <a:gd name="connsiteX1" fmla="*/ 7488832 w 7488832"/>
              <a:gd name="connsiteY1" fmla="*/ 81886 h 1922128"/>
              <a:gd name="connsiteX2" fmla="*/ 7488832 w 7488832"/>
              <a:gd name="connsiteY2" fmla="*/ 1922128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88832"/>
              <a:gd name="connsiteY0" fmla="*/ 0 h 1922128"/>
              <a:gd name="connsiteX1" fmla="*/ 7488832 w 7488832"/>
              <a:gd name="connsiteY1" fmla="*/ 81886 h 1922128"/>
              <a:gd name="connsiteX2" fmla="*/ 7461537 w 7488832"/>
              <a:gd name="connsiteY2" fmla="*/ 1703764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75184"/>
              <a:gd name="connsiteY0" fmla="*/ 0 h 1922128"/>
              <a:gd name="connsiteX1" fmla="*/ 7475184 w 7475184"/>
              <a:gd name="connsiteY1" fmla="*/ 191068 h 1922128"/>
              <a:gd name="connsiteX2" fmla="*/ 7461537 w 7475184"/>
              <a:gd name="connsiteY2" fmla="*/ 1703764 h 1922128"/>
              <a:gd name="connsiteX3" fmla="*/ 0 w 7475184"/>
              <a:gd name="connsiteY3" fmla="*/ 1922128 h 1922128"/>
              <a:gd name="connsiteX4" fmla="*/ 0 w 7475184"/>
              <a:gd name="connsiteY4" fmla="*/ 0 h 1922128"/>
              <a:gd name="connsiteX0" fmla="*/ 0 w 7475184"/>
              <a:gd name="connsiteY0" fmla="*/ 0 h 1922128"/>
              <a:gd name="connsiteX1" fmla="*/ 7475184 w 7475184"/>
              <a:gd name="connsiteY1" fmla="*/ 191068 h 1922128"/>
              <a:gd name="connsiteX2" fmla="*/ 7447890 w 7475184"/>
              <a:gd name="connsiteY2" fmla="*/ 1840242 h 1922128"/>
              <a:gd name="connsiteX3" fmla="*/ 0 w 7475184"/>
              <a:gd name="connsiteY3" fmla="*/ 1922128 h 1922128"/>
              <a:gd name="connsiteX4" fmla="*/ 0 w 7475184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840242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575865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840242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7890" h="1922128">
                <a:moveTo>
                  <a:pt x="0" y="0"/>
                </a:moveTo>
                <a:lnTo>
                  <a:pt x="7434241" y="627865"/>
                </a:lnTo>
                <a:lnTo>
                  <a:pt x="7447890" y="1840242"/>
                </a:lnTo>
                <a:lnTo>
                  <a:pt x="0" y="19221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rtlCol="1"/>
          <a:lstStyle/>
          <a:p>
            <a:pPr algn="ctr" eaLnBrk="1" latinLnBrk="1" hangingPunct="1">
              <a:defRPr/>
            </a:pPr>
            <a:endParaRPr lang="fa-IR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24892" y="3140968"/>
            <a:ext cx="6263977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 eaLnBrk="1" hangingPunct="1">
              <a:lnSpc>
                <a:spcPct val="200000"/>
              </a:lnSpc>
              <a:spcAft>
                <a:spcPts val="1000"/>
              </a:spcAft>
              <a:defRPr/>
            </a:pPr>
            <a:r>
              <a:rPr lang="fa-IR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ranNastaliq" pitchFamily="18" charset="0"/>
                <a:cs typeface="Calibri" pitchFamily="34" charset="0"/>
              </a:rPr>
              <a:t>ثبت اطلاعات پرداخت توسط ذیحساب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ranNastaliq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2503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0"/>
            <a:ext cx="8553450" cy="681355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423988" y="2244864"/>
            <a:ext cx="1439545" cy="32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fa-IR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275856" y="2852936"/>
            <a:ext cx="196000" cy="3465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3572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8136904" cy="6858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1403648" y="3255716"/>
            <a:ext cx="196000" cy="3465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8100392" y="4509120"/>
            <a:ext cx="196000" cy="3465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067944" y="4509119"/>
            <a:ext cx="196000" cy="3465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7812360" y="6034847"/>
            <a:ext cx="196000" cy="3465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3572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0"/>
            <a:ext cx="81763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3572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6384"/>
          <p:cNvSpPr/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gradFill>
            <a:gsLst>
              <a:gs pos="0">
                <a:schemeClr val="bg1">
                  <a:alpha val="0"/>
                  <a:lumMod val="0"/>
                  <a:lumOff val="100000"/>
                </a:schemeClr>
              </a:gs>
              <a:gs pos="77000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latinLnBrk="1" hangingPunct="1">
              <a:defRPr/>
            </a:pPr>
            <a:endParaRPr lang="fa-IR">
              <a:ea typeface="HY견고딕"/>
              <a:cs typeface="HY견고딕"/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0" y="835025"/>
            <a:ext cx="9144000" cy="276225"/>
          </a:xfrm>
          <a:prstGeom prst="rect">
            <a:avLst/>
          </a:prstGeom>
          <a:solidFill>
            <a:srgbClr val="FBFBF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a-IR" sz="1200" dirty="0">
                <a:solidFill>
                  <a:srgbClr val="D9D9D9"/>
                </a:solidFill>
              </a:rPr>
              <a:t>                         </a:t>
            </a:r>
            <a:r>
              <a:rPr lang="pt-BR" sz="1200" dirty="0">
                <a:solidFill>
                  <a:srgbClr val="D9D9D9"/>
                </a:solidFill>
              </a:rPr>
              <a:t>P u b l i c  E l e c t r o n i c  P r o c u r e m e n t  S y s t e m</a:t>
            </a:r>
            <a:endParaRPr lang="en-US" sz="1200" dirty="0">
              <a:solidFill>
                <a:srgbClr val="D9D9D9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-171450"/>
            <a:ext cx="3976687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82550"/>
            <a:ext cx="75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5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7" name="Action Button: Back or Previous 16">
            <a:hlinkClick r:id="" action="ppaction://hlinkshowjump?jump=previousslide" highlightClick="1"/>
          </p:cNvPr>
          <p:cNvSpPr/>
          <p:nvPr/>
        </p:nvSpPr>
        <p:spPr>
          <a:xfrm>
            <a:off x="34925" y="5957888"/>
            <a:ext cx="263525" cy="1446212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561975" y="5957888"/>
            <a:ext cx="263525" cy="1446212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9" name="Action Button: Home 18">
            <a:hlinkClick r:id="" action="ppaction://hlinkshowjump?jump=firstslide" highlightClick="1"/>
          </p:cNvPr>
          <p:cNvSpPr/>
          <p:nvPr/>
        </p:nvSpPr>
        <p:spPr>
          <a:xfrm>
            <a:off x="298450" y="5957888"/>
            <a:ext cx="263525" cy="1446212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" y="1127125"/>
            <a:ext cx="9144000" cy="5397500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V="1">
            <a:off x="3770263" y="3717290"/>
            <a:ext cx="206375" cy="2882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1969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0"/>
            <a:ext cx="8064896" cy="681354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6012160" y="4365104"/>
            <a:ext cx="196000" cy="3465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4788024" y="5733256"/>
            <a:ext cx="196000" cy="3465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984024" y="6237312"/>
            <a:ext cx="196000" cy="3465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3572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6384"/>
          <p:cNvSpPr/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gradFill>
            <a:gsLst>
              <a:gs pos="0">
                <a:schemeClr val="bg1">
                  <a:alpha val="0"/>
                  <a:lumMod val="0"/>
                  <a:lumOff val="100000"/>
                </a:schemeClr>
              </a:gs>
              <a:gs pos="77000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latinLnBrk="1" hangingPunct="1">
              <a:defRPr/>
            </a:pPr>
            <a:endParaRPr lang="fa-IR">
              <a:ea typeface="HY견고딕"/>
              <a:cs typeface="HY견고딕"/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0" y="835025"/>
            <a:ext cx="9144000" cy="276225"/>
          </a:xfrm>
          <a:prstGeom prst="rect">
            <a:avLst/>
          </a:prstGeom>
          <a:solidFill>
            <a:srgbClr val="FBFBF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a-IR" sz="1200" dirty="0">
                <a:solidFill>
                  <a:srgbClr val="D9D9D9"/>
                </a:solidFill>
              </a:rPr>
              <a:t>                         </a:t>
            </a:r>
            <a:r>
              <a:rPr lang="pt-BR" sz="1200" dirty="0">
                <a:solidFill>
                  <a:srgbClr val="D9D9D9"/>
                </a:solidFill>
              </a:rPr>
              <a:t>P u b l i c  E l e c t r o n i c  P r o c u r e m e n t  S y s t e m</a:t>
            </a:r>
            <a:endParaRPr lang="en-US" sz="1200" dirty="0">
              <a:solidFill>
                <a:srgbClr val="D9D9D9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-171450"/>
            <a:ext cx="3976687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82550"/>
            <a:ext cx="75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51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7" name="Action Button: Back or Previous 16">
            <a:hlinkClick r:id="" action="ppaction://hlinkshowjump?jump=previousslide" highlightClick="1"/>
          </p:cNvPr>
          <p:cNvSpPr/>
          <p:nvPr/>
        </p:nvSpPr>
        <p:spPr>
          <a:xfrm>
            <a:off x="34925" y="5957888"/>
            <a:ext cx="263525" cy="1446212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561975" y="5957888"/>
            <a:ext cx="263525" cy="1446212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9" name="Action Button: Home 18">
            <a:hlinkClick r:id="" action="ppaction://hlinkshowjump?jump=firstslide" highlightClick="1"/>
          </p:cNvPr>
          <p:cNvSpPr/>
          <p:nvPr/>
        </p:nvSpPr>
        <p:spPr>
          <a:xfrm>
            <a:off x="298450" y="5957888"/>
            <a:ext cx="263525" cy="1446212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sp>
        <p:nvSpPr>
          <p:cNvPr id="39" name="Rectangle 9"/>
          <p:cNvSpPr/>
          <p:nvPr/>
        </p:nvSpPr>
        <p:spPr bwMode="auto">
          <a:xfrm>
            <a:off x="868363" y="2636912"/>
            <a:ext cx="7042150" cy="1838251"/>
          </a:xfrm>
          <a:custGeom>
            <a:avLst/>
            <a:gdLst>
              <a:gd name="connsiteX0" fmla="*/ 0 w 7488832"/>
              <a:gd name="connsiteY0" fmla="*/ 0 h 1922128"/>
              <a:gd name="connsiteX1" fmla="*/ 7488832 w 7488832"/>
              <a:gd name="connsiteY1" fmla="*/ 0 h 1922128"/>
              <a:gd name="connsiteX2" fmla="*/ 7488832 w 7488832"/>
              <a:gd name="connsiteY2" fmla="*/ 1922128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88832"/>
              <a:gd name="connsiteY0" fmla="*/ 0 h 1922128"/>
              <a:gd name="connsiteX1" fmla="*/ 7488832 w 7488832"/>
              <a:gd name="connsiteY1" fmla="*/ 81886 h 1922128"/>
              <a:gd name="connsiteX2" fmla="*/ 7488832 w 7488832"/>
              <a:gd name="connsiteY2" fmla="*/ 1922128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88832"/>
              <a:gd name="connsiteY0" fmla="*/ 0 h 1922128"/>
              <a:gd name="connsiteX1" fmla="*/ 7488832 w 7488832"/>
              <a:gd name="connsiteY1" fmla="*/ 81886 h 1922128"/>
              <a:gd name="connsiteX2" fmla="*/ 7461537 w 7488832"/>
              <a:gd name="connsiteY2" fmla="*/ 1703764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75184"/>
              <a:gd name="connsiteY0" fmla="*/ 0 h 1922128"/>
              <a:gd name="connsiteX1" fmla="*/ 7475184 w 7475184"/>
              <a:gd name="connsiteY1" fmla="*/ 191068 h 1922128"/>
              <a:gd name="connsiteX2" fmla="*/ 7461537 w 7475184"/>
              <a:gd name="connsiteY2" fmla="*/ 1703764 h 1922128"/>
              <a:gd name="connsiteX3" fmla="*/ 0 w 7475184"/>
              <a:gd name="connsiteY3" fmla="*/ 1922128 h 1922128"/>
              <a:gd name="connsiteX4" fmla="*/ 0 w 7475184"/>
              <a:gd name="connsiteY4" fmla="*/ 0 h 1922128"/>
              <a:gd name="connsiteX0" fmla="*/ 0 w 7475184"/>
              <a:gd name="connsiteY0" fmla="*/ 0 h 1922128"/>
              <a:gd name="connsiteX1" fmla="*/ 7475184 w 7475184"/>
              <a:gd name="connsiteY1" fmla="*/ 191068 h 1922128"/>
              <a:gd name="connsiteX2" fmla="*/ 7447890 w 7475184"/>
              <a:gd name="connsiteY2" fmla="*/ 1840242 h 1922128"/>
              <a:gd name="connsiteX3" fmla="*/ 0 w 7475184"/>
              <a:gd name="connsiteY3" fmla="*/ 1922128 h 1922128"/>
              <a:gd name="connsiteX4" fmla="*/ 0 w 7475184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840242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575865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840242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7890" h="1922128">
                <a:moveTo>
                  <a:pt x="0" y="0"/>
                </a:moveTo>
                <a:lnTo>
                  <a:pt x="7434241" y="627865"/>
                </a:lnTo>
                <a:lnTo>
                  <a:pt x="7447890" y="1840242"/>
                </a:lnTo>
                <a:lnTo>
                  <a:pt x="0" y="19221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rtlCol="1"/>
          <a:lstStyle/>
          <a:p>
            <a:pPr algn="ctr" eaLnBrk="1" latinLnBrk="1" hangingPunct="1">
              <a:defRPr/>
            </a:pPr>
            <a:endParaRPr lang="fa-IR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24892" y="3140968"/>
            <a:ext cx="6263977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 eaLnBrk="1" hangingPunct="1">
              <a:lnSpc>
                <a:spcPct val="200000"/>
              </a:lnSpc>
              <a:spcAft>
                <a:spcPts val="1000"/>
              </a:spcAft>
              <a:defRPr/>
            </a:pPr>
            <a:r>
              <a:rPr lang="fa-IR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ranNastaliq" pitchFamily="18" charset="0"/>
                <a:cs typeface="Calibri" pitchFamily="34" charset="0"/>
              </a:rPr>
              <a:t>تایید پرداخت توسط مقام تشخیص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ranNastaliq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2078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" y="0"/>
            <a:ext cx="8477250" cy="683656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423988" y="4765144"/>
            <a:ext cx="1439545" cy="32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fa-IR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843808" y="2564904"/>
            <a:ext cx="196000" cy="3465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3977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2" y="0"/>
            <a:ext cx="8486775" cy="681355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1043608" y="2924944"/>
            <a:ext cx="196000" cy="3465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3977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575"/>
            <a:ext cx="8248402" cy="680085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5940152" y="6165304"/>
            <a:ext cx="196000" cy="3465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3977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6384"/>
          <p:cNvSpPr/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gradFill>
            <a:gsLst>
              <a:gs pos="0">
                <a:schemeClr val="bg1">
                  <a:alpha val="0"/>
                  <a:lumMod val="0"/>
                  <a:lumOff val="100000"/>
                </a:schemeClr>
              </a:gs>
              <a:gs pos="77000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latinLnBrk="1" hangingPunct="1">
              <a:defRPr/>
            </a:pPr>
            <a:endParaRPr lang="fa-IR">
              <a:ea typeface="HY견고딕"/>
              <a:cs typeface="HY견고딕"/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0" y="835025"/>
            <a:ext cx="9144000" cy="276225"/>
          </a:xfrm>
          <a:prstGeom prst="rect">
            <a:avLst/>
          </a:prstGeom>
          <a:solidFill>
            <a:srgbClr val="FBFBF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a-IR" sz="1200" dirty="0">
                <a:solidFill>
                  <a:srgbClr val="D9D9D9"/>
                </a:solidFill>
              </a:rPr>
              <a:t>                         </a:t>
            </a:r>
            <a:r>
              <a:rPr lang="pt-BR" sz="1200" dirty="0">
                <a:solidFill>
                  <a:srgbClr val="D9D9D9"/>
                </a:solidFill>
              </a:rPr>
              <a:t>P u b l i c  E l e c t r o n i c  P r o c u r e m e n t  S y s t e m</a:t>
            </a:r>
            <a:endParaRPr lang="en-US" sz="1200" dirty="0">
              <a:solidFill>
                <a:srgbClr val="D9D9D9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-171450"/>
            <a:ext cx="3976687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82550"/>
            <a:ext cx="75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55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7" name="Action Button: Back or Previous 16">
            <a:hlinkClick r:id="" action="ppaction://hlinkshowjump?jump=previousslide" highlightClick="1"/>
          </p:cNvPr>
          <p:cNvSpPr/>
          <p:nvPr/>
        </p:nvSpPr>
        <p:spPr>
          <a:xfrm>
            <a:off x="34925" y="5957888"/>
            <a:ext cx="263525" cy="1446212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561975" y="5957888"/>
            <a:ext cx="263525" cy="1446212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9" name="Action Button: Home 18">
            <a:hlinkClick r:id="" action="ppaction://hlinkshowjump?jump=firstslide" highlightClick="1"/>
          </p:cNvPr>
          <p:cNvSpPr/>
          <p:nvPr/>
        </p:nvSpPr>
        <p:spPr>
          <a:xfrm>
            <a:off x="298450" y="5957888"/>
            <a:ext cx="263525" cy="1446212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sp>
        <p:nvSpPr>
          <p:cNvPr id="39" name="Rectangle 9"/>
          <p:cNvSpPr/>
          <p:nvPr/>
        </p:nvSpPr>
        <p:spPr bwMode="auto">
          <a:xfrm>
            <a:off x="868363" y="2636912"/>
            <a:ext cx="7042150" cy="1838251"/>
          </a:xfrm>
          <a:custGeom>
            <a:avLst/>
            <a:gdLst>
              <a:gd name="connsiteX0" fmla="*/ 0 w 7488832"/>
              <a:gd name="connsiteY0" fmla="*/ 0 h 1922128"/>
              <a:gd name="connsiteX1" fmla="*/ 7488832 w 7488832"/>
              <a:gd name="connsiteY1" fmla="*/ 0 h 1922128"/>
              <a:gd name="connsiteX2" fmla="*/ 7488832 w 7488832"/>
              <a:gd name="connsiteY2" fmla="*/ 1922128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88832"/>
              <a:gd name="connsiteY0" fmla="*/ 0 h 1922128"/>
              <a:gd name="connsiteX1" fmla="*/ 7488832 w 7488832"/>
              <a:gd name="connsiteY1" fmla="*/ 81886 h 1922128"/>
              <a:gd name="connsiteX2" fmla="*/ 7488832 w 7488832"/>
              <a:gd name="connsiteY2" fmla="*/ 1922128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88832"/>
              <a:gd name="connsiteY0" fmla="*/ 0 h 1922128"/>
              <a:gd name="connsiteX1" fmla="*/ 7488832 w 7488832"/>
              <a:gd name="connsiteY1" fmla="*/ 81886 h 1922128"/>
              <a:gd name="connsiteX2" fmla="*/ 7461537 w 7488832"/>
              <a:gd name="connsiteY2" fmla="*/ 1703764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75184"/>
              <a:gd name="connsiteY0" fmla="*/ 0 h 1922128"/>
              <a:gd name="connsiteX1" fmla="*/ 7475184 w 7475184"/>
              <a:gd name="connsiteY1" fmla="*/ 191068 h 1922128"/>
              <a:gd name="connsiteX2" fmla="*/ 7461537 w 7475184"/>
              <a:gd name="connsiteY2" fmla="*/ 1703764 h 1922128"/>
              <a:gd name="connsiteX3" fmla="*/ 0 w 7475184"/>
              <a:gd name="connsiteY3" fmla="*/ 1922128 h 1922128"/>
              <a:gd name="connsiteX4" fmla="*/ 0 w 7475184"/>
              <a:gd name="connsiteY4" fmla="*/ 0 h 1922128"/>
              <a:gd name="connsiteX0" fmla="*/ 0 w 7475184"/>
              <a:gd name="connsiteY0" fmla="*/ 0 h 1922128"/>
              <a:gd name="connsiteX1" fmla="*/ 7475184 w 7475184"/>
              <a:gd name="connsiteY1" fmla="*/ 191068 h 1922128"/>
              <a:gd name="connsiteX2" fmla="*/ 7447890 w 7475184"/>
              <a:gd name="connsiteY2" fmla="*/ 1840242 h 1922128"/>
              <a:gd name="connsiteX3" fmla="*/ 0 w 7475184"/>
              <a:gd name="connsiteY3" fmla="*/ 1922128 h 1922128"/>
              <a:gd name="connsiteX4" fmla="*/ 0 w 7475184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840242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575865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840242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7890" h="1922128">
                <a:moveTo>
                  <a:pt x="0" y="0"/>
                </a:moveTo>
                <a:lnTo>
                  <a:pt x="7434241" y="627865"/>
                </a:lnTo>
                <a:lnTo>
                  <a:pt x="7447890" y="1840242"/>
                </a:lnTo>
                <a:lnTo>
                  <a:pt x="0" y="19221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rtlCol="1"/>
          <a:lstStyle/>
          <a:p>
            <a:pPr algn="ctr" eaLnBrk="1" latinLnBrk="1" hangingPunct="1">
              <a:defRPr/>
            </a:pPr>
            <a:endParaRPr lang="fa-IR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24892" y="3140968"/>
            <a:ext cx="6263977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 eaLnBrk="1" hangingPunct="1">
              <a:lnSpc>
                <a:spcPct val="200000"/>
              </a:lnSpc>
              <a:spcAft>
                <a:spcPts val="1000"/>
              </a:spcAft>
              <a:defRPr/>
            </a:pPr>
            <a:r>
              <a:rPr lang="fa-IR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ranNastaliq" pitchFamily="18" charset="0"/>
                <a:cs typeface="Calibri" pitchFamily="34" charset="0"/>
              </a:rPr>
              <a:t>تایید سوم پرداخت توسط صاحب امضاء سوم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ranNastaliq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289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2" y="0"/>
            <a:ext cx="8486775" cy="681355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423988" y="2172856"/>
            <a:ext cx="1439545" cy="32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fa-IR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771800" y="2852936"/>
            <a:ext cx="196000" cy="3465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3977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62" y="0"/>
            <a:ext cx="8524875" cy="681354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971600" y="3140968"/>
            <a:ext cx="196000" cy="3465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3977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8104386" cy="6858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6038152" y="6034761"/>
            <a:ext cx="196000" cy="3465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3977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6384"/>
          <p:cNvSpPr/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gradFill>
            <a:gsLst>
              <a:gs pos="0">
                <a:schemeClr val="bg1">
                  <a:alpha val="0"/>
                  <a:lumMod val="0"/>
                  <a:lumOff val="100000"/>
                </a:schemeClr>
              </a:gs>
              <a:gs pos="77000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latinLnBrk="1" hangingPunct="1">
              <a:defRPr/>
            </a:pPr>
            <a:endParaRPr lang="fa-IR">
              <a:ea typeface="HY견고딕"/>
              <a:cs typeface="HY견고딕"/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0" y="835025"/>
            <a:ext cx="9144000" cy="276225"/>
          </a:xfrm>
          <a:prstGeom prst="rect">
            <a:avLst/>
          </a:prstGeom>
          <a:solidFill>
            <a:srgbClr val="FBFBF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a-IR" sz="1200" dirty="0">
                <a:solidFill>
                  <a:srgbClr val="D9D9D9"/>
                </a:solidFill>
              </a:rPr>
              <a:t>                         </a:t>
            </a:r>
            <a:r>
              <a:rPr lang="pt-BR" sz="1200" dirty="0">
                <a:solidFill>
                  <a:srgbClr val="D9D9D9"/>
                </a:solidFill>
              </a:rPr>
              <a:t>P u b l i c  E l e c t r o n i c  P r o c u r e m e n t  S y s t e m</a:t>
            </a:r>
            <a:endParaRPr lang="en-US" sz="1200" dirty="0">
              <a:solidFill>
                <a:srgbClr val="D9D9D9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-171450"/>
            <a:ext cx="3976687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82550"/>
            <a:ext cx="75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59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7" name="Action Button: Back or Previous 16">
            <a:hlinkClick r:id="" action="ppaction://hlinkshowjump?jump=previousslide" highlightClick="1"/>
          </p:cNvPr>
          <p:cNvSpPr/>
          <p:nvPr/>
        </p:nvSpPr>
        <p:spPr>
          <a:xfrm>
            <a:off x="34925" y="5957888"/>
            <a:ext cx="263525" cy="1446212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561975" y="5957888"/>
            <a:ext cx="263525" cy="1446212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9" name="Action Button: Home 18">
            <a:hlinkClick r:id="" action="ppaction://hlinkshowjump?jump=firstslide" highlightClick="1"/>
          </p:cNvPr>
          <p:cNvSpPr/>
          <p:nvPr/>
        </p:nvSpPr>
        <p:spPr>
          <a:xfrm>
            <a:off x="298450" y="5957888"/>
            <a:ext cx="263525" cy="1446212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sp>
        <p:nvSpPr>
          <p:cNvPr id="39" name="Rectangle 9"/>
          <p:cNvSpPr/>
          <p:nvPr/>
        </p:nvSpPr>
        <p:spPr bwMode="auto">
          <a:xfrm>
            <a:off x="868363" y="2636912"/>
            <a:ext cx="7042150" cy="1838251"/>
          </a:xfrm>
          <a:custGeom>
            <a:avLst/>
            <a:gdLst>
              <a:gd name="connsiteX0" fmla="*/ 0 w 7488832"/>
              <a:gd name="connsiteY0" fmla="*/ 0 h 1922128"/>
              <a:gd name="connsiteX1" fmla="*/ 7488832 w 7488832"/>
              <a:gd name="connsiteY1" fmla="*/ 0 h 1922128"/>
              <a:gd name="connsiteX2" fmla="*/ 7488832 w 7488832"/>
              <a:gd name="connsiteY2" fmla="*/ 1922128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88832"/>
              <a:gd name="connsiteY0" fmla="*/ 0 h 1922128"/>
              <a:gd name="connsiteX1" fmla="*/ 7488832 w 7488832"/>
              <a:gd name="connsiteY1" fmla="*/ 81886 h 1922128"/>
              <a:gd name="connsiteX2" fmla="*/ 7488832 w 7488832"/>
              <a:gd name="connsiteY2" fmla="*/ 1922128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88832"/>
              <a:gd name="connsiteY0" fmla="*/ 0 h 1922128"/>
              <a:gd name="connsiteX1" fmla="*/ 7488832 w 7488832"/>
              <a:gd name="connsiteY1" fmla="*/ 81886 h 1922128"/>
              <a:gd name="connsiteX2" fmla="*/ 7461537 w 7488832"/>
              <a:gd name="connsiteY2" fmla="*/ 1703764 h 1922128"/>
              <a:gd name="connsiteX3" fmla="*/ 0 w 7488832"/>
              <a:gd name="connsiteY3" fmla="*/ 1922128 h 1922128"/>
              <a:gd name="connsiteX4" fmla="*/ 0 w 7488832"/>
              <a:gd name="connsiteY4" fmla="*/ 0 h 1922128"/>
              <a:gd name="connsiteX0" fmla="*/ 0 w 7475184"/>
              <a:gd name="connsiteY0" fmla="*/ 0 h 1922128"/>
              <a:gd name="connsiteX1" fmla="*/ 7475184 w 7475184"/>
              <a:gd name="connsiteY1" fmla="*/ 191068 h 1922128"/>
              <a:gd name="connsiteX2" fmla="*/ 7461537 w 7475184"/>
              <a:gd name="connsiteY2" fmla="*/ 1703764 h 1922128"/>
              <a:gd name="connsiteX3" fmla="*/ 0 w 7475184"/>
              <a:gd name="connsiteY3" fmla="*/ 1922128 h 1922128"/>
              <a:gd name="connsiteX4" fmla="*/ 0 w 7475184"/>
              <a:gd name="connsiteY4" fmla="*/ 0 h 1922128"/>
              <a:gd name="connsiteX0" fmla="*/ 0 w 7475184"/>
              <a:gd name="connsiteY0" fmla="*/ 0 h 1922128"/>
              <a:gd name="connsiteX1" fmla="*/ 7475184 w 7475184"/>
              <a:gd name="connsiteY1" fmla="*/ 191068 h 1922128"/>
              <a:gd name="connsiteX2" fmla="*/ 7447890 w 7475184"/>
              <a:gd name="connsiteY2" fmla="*/ 1840242 h 1922128"/>
              <a:gd name="connsiteX3" fmla="*/ 0 w 7475184"/>
              <a:gd name="connsiteY3" fmla="*/ 1922128 h 1922128"/>
              <a:gd name="connsiteX4" fmla="*/ 0 w 7475184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840242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575865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  <a:gd name="connsiteX0" fmla="*/ 0 w 7447890"/>
              <a:gd name="connsiteY0" fmla="*/ 0 h 1922128"/>
              <a:gd name="connsiteX1" fmla="*/ 7434241 w 7447890"/>
              <a:gd name="connsiteY1" fmla="*/ 627865 h 1922128"/>
              <a:gd name="connsiteX2" fmla="*/ 7447890 w 7447890"/>
              <a:gd name="connsiteY2" fmla="*/ 1840242 h 1922128"/>
              <a:gd name="connsiteX3" fmla="*/ 0 w 7447890"/>
              <a:gd name="connsiteY3" fmla="*/ 1922128 h 1922128"/>
              <a:gd name="connsiteX4" fmla="*/ 0 w 7447890"/>
              <a:gd name="connsiteY4" fmla="*/ 0 h 192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7890" h="1922128">
                <a:moveTo>
                  <a:pt x="0" y="0"/>
                </a:moveTo>
                <a:lnTo>
                  <a:pt x="7434241" y="627865"/>
                </a:lnTo>
                <a:lnTo>
                  <a:pt x="7447890" y="1840242"/>
                </a:lnTo>
                <a:lnTo>
                  <a:pt x="0" y="19221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rtlCol="1"/>
          <a:lstStyle/>
          <a:p>
            <a:pPr algn="ctr" eaLnBrk="1" latinLnBrk="1" hangingPunct="1">
              <a:defRPr/>
            </a:pPr>
            <a:endParaRPr lang="fa-IR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24892" y="3140968"/>
            <a:ext cx="6263977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 eaLnBrk="1" hangingPunct="1">
              <a:lnSpc>
                <a:spcPct val="200000"/>
              </a:lnSpc>
              <a:spcAft>
                <a:spcPts val="1000"/>
              </a:spcAft>
              <a:defRPr/>
            </a:pPr>
            <a:r>
              <a:rPr lang="fa-IR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ranNastaliq" pitchFamily="18" charset="0"/>
                <a:cs typeface="Calibri" pitchFamily="34" charset="0"/>
              </a:rPr>
              <a:t>پرداخت وجه توسط ذیحساب</a:t>
            </a:r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IranNastaliq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9985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6384"/>
          <p:cNvSpPr/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gradFill>
            <a:gsLst>
              <a:gs pos="0">
                <a:schemeClr val="bg1">
                  <a:alpha val="0"/>
                  <a:lumMod val="0"/>
                  <a:lumOff val="100000"/>
                </a:schemeClr>
              </a:gs>
              <a:gs pos="77000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latinLnBrk="1" hangingPunct="1">
              <a:defRPr/>
            </a:pPr>
            <a:endParaRPr lang="fa-IR">
              <a:ea typeface="HY견고딕"/>
              <a:cs typeface="HY견고딕"/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0" y="835025"/>
            <a:ext cx="9144000" cy="276225"/>
          </a:xfrm>
          <a:prstGeom prst="rect">
            <a:avLst/>
          </a:prstGeom>
          <a:solidFill>
            <a:srgbClr val="FBFBF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a-IR" sz="1200" dirty="0">
                <a:solidFill>
                  <a:srgbClr val="D9D9D9"/>
                </a:solidFill>
              </a:rPr>
              <a:t>                         </a:t>
            </a:r>
            <a:r>
              <a:rPr lang="pt-BR" sz="1200" dirty="0">
                <a:solidFill>
                  <a:srgbClr val="D9D9D9"/>
                </a:solidFill>
              </a:rPr>
              <a:t>P u b l i c  E l e c t r o n i c  P r o c u r e m e n t  S y s t e m</a:t>
            </a:r>
            <a:endParaRPr lang="en-US" sz="1200" dirty="0">
              <a:solidFill>
                <a:srgbClr val="D9D9D9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-171450"/>
            <a:ext cx="3976687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82550"/>
            <a:ext cx="75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6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7" name="Action Button: Back or Previous 16">
            <a:hlinkClick r:id="" action="ppaction://hlinkshowjump?jump=previousslide" highlightClick="1"/>
          </p:cNvPr>
          <p:cNvSpPr/>
          <p:nvPr/>
        </p:nvSpPr>
        <p:spPr>
          <a:xfrm>
            <a:off x="34925" y="5957888"/>
            <a:ext cx="263525" cy="1446212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561975" y="5957888"/>
            <a:ext cx="263525" cy="1446212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9" name="Action Button: Home 18">
            <a:hlinkClick r:id="" action="ppaction://hlinkshowjump?jump=firstslide" highlightClick="1"/>
          </p:cNvPr>
          <p:cNvSpPr/>
          <p:nvPr/>
        </p:nvSpPr>
        <p:spPr>
          <a:xfrm>
            <a:off x="298450" y="5957888"/>
            <a:ext cx="263525" cy="1446212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1250"/>
            <a:ext cx="9144000" cy="5409348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7704455" y="2492896"/>
            <a:ext cx="1439545" cy="32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fa-IR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90549" y="3345366"/>
            <a:ext cx="206375" cy="2882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5431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8534400" cy="681355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2339752" y="2852936"/>
            <a:ext cx="196000" cy="3465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3977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7" y="0"/>
            <a:ext cx="8505825" cy="681355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971600" y="2852936"/>
            <a:ext cx="196000" cy="3465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3977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287"/>
            <a:ext cx="8280920" cy="682942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5652120" y="6216010"/>
            <a:ext cx="196000" cy="3465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3977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75656" y="3789040"/>
            <a:ext cx="6124797" cy="2000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pt-BR" sz="700" b="0" dirty="0">
                <a:ln w="12700">
                  <a:noFill/>
                  <a:prstDash val="solid"/>
                </a:ln>
                <a:solidFill>
                  <a:schemeClr val="bg1">
                    <a:lumMod val="75000"/>
                  </a:schemeClr>
                </a:solidFill>
                <a:latin typeface="W_amin" pitchFamily="2" charset="0"/>
                <a:cs typeface="W_amin" pitchFamily="2" charset="0"/>
              </a:rPr>
              <a:t>P u b l i c   E l e c t r o n i c   P r o c u r e m e n t   S y s t e m</a:t>
            </a:r>
            <a:endParaRPr lang="en-US" sz="700" b="0" cap="none" spc="0" dirty="0">
              <a:ln w="12700">
                <a:noFill/>
                <a:prstDash val="solid"/>
              </a:ln>
              <a:solidFill>
                <a:schemeClr val="bg1">
                  <a:lumMod val="75000"/>
                </a:schemeClr>
              </a:solidFill>
              <a:latin typeface="W_amin" pitchFamily="2" charset="0"/>
              <a:cs typeface="W_ami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4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656" y="3388932"/>
            <a:ext cx="1531679" cy="1082829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924944"/>
            <a:ext cx="2859507" cy="933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737" y="3247020"/>
            <a:ext cx="770495" cy="425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063425"/>
            <a:ext cx="941639" cy="94163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-1" y="6840760"/>
            <a:ext cx="9144001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Y견고딕" pitchFamily="18" charset="-127"/>
              <a:ea typeface="HY견고딕" pitchFamily="18" charset="-127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2555776" y="4149080"/>
            <a:ext cx="3960440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651361" y="3933056"/>
            <a:ext cx="904415" cy="40011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2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C000">
                    <a:alpha val="95000"/>
                  </a:srgbClr>
                </a:solidFill>
              </a:rPr>
              <a:t>با تشکر</a:t>
            </a:r>
            <a:endParaRPr lang="en-US" sz="20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C000">
                  <a:alpha val="95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3608" y="4509120"/>
            <a:ext cx="288032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a-IR" dirty="0" smtClean="0"/>
              <a:t>تهیه کننده: سید ابوالفضل میره ای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69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6384"/>
          <p:cNvSpPr/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gradFill>
            <a:gsLst>
              <a:gs pos="0">
                <a:schemeClr val="bg1">
                  <a:alpha val="0"/>
                  <a:lumMod val="0"/>
                  <a:lumOff val="100000"/>
                </a:schemeClr>
              </a:gs>
              <a:gs pos="77000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latinLnBrk="1" hangingPunct="1">
              <a:defRPr/>
            </a:pPr>
            <a:endParaRPr lang="fa-IR">
              <a:ea typeface="HY견고딕"/>
              <a:cs typeface="HY견고딕"/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0" y="835025"/>
            <a:ext cx="9144000" cy="276225"/>
          </a:xfrm>
          <a:prstGeom prst="rect">
            <a:avLst/>
          </a:prstGeom>
          <a:solidFill>
            <a:srgbClr val="FBFBF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a-IR" sz="1200" dirty="0">
                <a:solidFill>
                  <a:srgbClr val="D9D9D9"/>
                </a:solidFill>
              </a:rPr>
              <a:t>                         </a:t>
            </a:r>
            <a:r>
              <a:rPr lang="pt-BR" sz="1200" dirty="0">
                <a:solidFill>
                  <a:srgbClr val="D9D9D9"/>
                </a:solidFill>
              </a:rPr>
              <a:t>P u b l i c  E l e c t r o n i c  P r o c u r e m e n t  S y s t e m</a:t>
            </a:r>
            <a:endParaRPr lang="en-US" sz="1200" dirty="0">
              <a:solidFill>
                <a:srgbClr val="D9D9D9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-171450"/>
            <a:ext cx="3976687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82550"/>
            <a:ext cx="75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7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7" name="Action Button: Back or Previous 16">
            <a:hlinkClick r:id="" action="ppaction://hlinkshowjump?jump=previousslide" highlightClick="1"/>
          </p:cNvPr>
          <p:cNvSpPr/>
          <p:nvPr/>
        </p:nvSpPr>
        <p:spPr>
          <a:xfrm>
            <a:off x="34925" y="5957888"/>
            <a:ext cx="263525" cy="1446212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561975" y="5957888"/>
            <a:ext cx="263525" cy="1446212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9" name="Action Button: Home 18">
            <a:hlinkClick r:id="" action="ppaction://hlinkshowjump?jump=firstslide" highlightClick="1"/>
          </p:cNvPr>
          <p:cNvSpPr/>
          <p:nvPr/>
        </p:nvSpPr>
        <p:spPr>
          <a:xfrm>
            <a:off x="298450" y="5957888"/>
            <a:ext cx="263525" cy="1446212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3137"/>
            <a:ext cx="9144000" cy="5551488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>
            <a:off x="5752513" y="1470819"/>
            <a:ext cx="187639" cy="2705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6560232" y="1988840"/>
            <a:ext cx="259668" cy="20255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810318" y="2564904"/>
            <a:ext cx="259668" cy="20255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7066304" y="5157192"/>
            <a:ext cx="259668" cy="20255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7061921" y="5856612"/>
            <a:ext cx="259668" cy="20255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5431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6384"/>
          <p:cNvSpPr/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gradFill>
            <a:gsLst>
              <a:gs pos="0">
                <a:schemeClr val="bg1">
                  <a:alpha val="0"/>
                  <a:lumMod val="0"/>
                  <a:lumOff val="100000"/>
                </a:schemeClr>
              </a:gs>
              <a:gs pos="77000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latinLnBrk="1" hangingPunct="1">
              <a:defRPr/>
            </a:pPr>
            <a:endParaRPr lang="fa-IR">
              <a:ea typeface="HY견고딕"/>
              <a:cs typeface="HY견고딕"/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0" y="835025"/>
            <a:ext cx="9144000" cy="276225"/>
          </a:xfrm>
          <a:prstGeom prst="rect">
            <a:avLst/>
          </a:prstGeom>
          <a:solidFill>
            <a:srgbClr val="FBFBF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a-IR" sz="1200" dirty="0">
                <a:solidFill>
                  <a:srgbClr val="D9D9D9"/>
                </a:solidFill>
              </a:rPr>
              <a:t>                         </a:t>
            </a:r>
            <a:r>
              <a:rPr lang="pt-BR" sz="1200" dirty="0">
                <a:solidFill>
                  <a:srgbClr val="D9D9D9"/>
                </a:solidFill>
              </a:rPr>
              <a:t>P u b l i c  E l e c t r o n i c  P r o c u r e m e n t  S y s t e m</a:t>
            </a:r>
            <a:endParaRPr lang="en-US" sz="1200" dirty="0">
              <a:solidFill>
                <a:srgbClr val="D9D9D9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-171450"/>
            <a:ext cx="3976687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82550"/>
            <a:ext cx="75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8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7" name="Action Button: Back or Previous 16">
            <a:hlinkClick r:id="" action="ppaction://hlinkshowjump?jump=previousslide" highlightClick="1"/>
          </p:cNvPr>
          <p:cNvSpPr/>
          <p:nvPr/>
        </p:nvSpPr>
        <p:spPr>
          <a:xfrm>
            <a:off x="34925" y="5957888"/>
            <a:ext cx="263525" cy="1446212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561975" y="5957888"/>
            <a:ext cx="263525" cy="1446212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9" name="Action Button: Home 18">
            <a:hlinkClick r:id="" action="ppaction://hlinkshowjump?jump=firstslide" highlightClick="1"/>
          </p:cNvPr>
          <p:cNvSpPr/>
          <p:nvPr/>
        </p:nvSpPr>
        <p:spPr>
          <a:xfrm>
            <a:off x="298450" y="5957888"/>
            <a:ext cx="263525" cy="1446212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1250"/>
            <a:ext cx="9144000" cy="5459707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>
            <a:off x="5580112" y="1646238"/>
            <a:ext cx="259668" cy="20255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6936470" y="2636912"/>
            <a:ext cx="259668" cy="20255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572000" y="3356992"/>
            <a:ext cx="259668" cy="20255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7196138" y="4725144"/>
            <a:ext cx="259668" cy="20255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5431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6384"/>
          <p:cNvSpPr/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gradFill>
            <a:gsLst>
              <a:gs pos="0">
                <a:schemeClr val="bg1">
                  <a:alpha val="0"/>
                  <a:lumMod val="0"/>
                  <a:lumOff val="100000"/>
                </a:schemeClr>
              </a:gs>
              <a:gs pos="77000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eaLnBrk="1" latinLnBrk="1" hangingPunct="1">
              <a:defRPr/>
            </a:pPr>
            <a:endParaRPr lang="fa-IR">
              <a:ea typeface="HY견고딕"/>
              <a:cs typeface="HY견고딕"/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0" y="835025"/>
            <a:ext cx="9144000" cy="276225"/>
          </a:xfrm>
          <a:prstGeom prst="rect">
            <a:avLst/>
          </a:prstGeom>
          <a:solidFill>
            <a:srgbClr val="FBFBFB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a-IR" sz="1200" dirty="0">
                <a:solidFill>
                  <a:srgbClr val="D9D9D9"/>
                </a:solidFill>
              </a:rPr>
              <a:t>                         </a:t>
            </a:r>
            <a:r>
              <a:rPr lang="pt-BR" sz="1200" dirty="0">
                <a:solidFill>
                  <a:srgbClr val="D9D9D9"/>
                </a:solidFill>
              </a:rPr>
              <a:t>P u b l i c  E l e c t r o n i c  P r o c u r e m e n t  S y s t e m</a:t>
            </a:r>
            <a:endParaRPr lang="en-US" sz="1200" dirty="0">
              <a:solidFill>
                <a:srgbClr val="D9D9D9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0" y="836613"/>
            <a:ext cx="9144000" cy="1587"/>
          </a:xfrm>
          <a:prstGeom prst="line">
            <a:avLst/>
          </a:prstGeom>
          <a:ln w="6350" cmpd="dbl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-171450"/>
            <a:ext cx="3976687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82550"/>
            <a:ext cx="75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4" name="Rectangle 16383"/>
          <p:cNvSpPr>
            <a:spLocks noChangeArrowheads="1"/>
          </p:cNvSpPr>
          <p:nvPr/>
        </p:nvSpPr>
        <p:spPr bwMode="auto">
          <a:xfrm>
            <a:off x="6500813" y="1357313"/>
            <a:ext cx="2143125" cy="2889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algn="r" eaLnBrk="1" hangingPunct="1"/>
            <a:r>
              <a:rPr lang="fa-IR" sz="2400">
                <a:solidFill>
                  <a:schemeClr val="bg1"/>
                </a:solidFill>
                <a:latin typeface="Arial" pitchFamily="34" charset="0"/>
              </a:rPr>
              <a:t>    </a:t>
            </a:r>
            <a:r>
              <a:rPr lang="fa-IR" sz="2400">
                <a:solidFill>
                  <a:schemeClr val="bg1"/>
                </a:solidFill>
                <a:latin typeface="Arial" pitchFamily="34" charset="0"/>
                <a:cs typeface="B Zar" pitchFamily="2" charset="-78"/>
              </a:rPr>
              <a:t>فهرست</a:t>
            </a:r>
            <a:endParaRPr lang="en-US" sz="2400">
              <a:solidFill>
                <a:schemeClr val="bg1"/>
              </a:solidFill>
              <a:latin typeface="Arial" pitchFamily="34" charset="0"/>
              <a:cs typeface="B Zar" pitchFamily="2" charset="-78"/>
            </a:endParaRPr>
          </a:p>
        </p:txBody>
      </p:sp>
      <p:sp>
        <p:nvSpPr>
          <p:cNvPr id="15368" name="Rectangle 2"/>
          <p:cNvSpPr>
            <a:spLocks noChangeArrowheads="1"/>
          </p:cNvSpPr>
          <p:nvPr/>
        </p:nvSpPr>
        <p:spPr bwMode="auto">
          <a:xfrm>
            <a:off x="0" y="6813550"/>
            <a:ext cx="9144000" cy="46038"/>
          </a:xfrm>
          <a:prstGeom prst="rect">
            <a:avLst/>
          </a:prstGeom>
          <a:solidFill>
            <a:srgbClr val="FFD757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1" latinLnBrk="1" hangingPunct="1"/>
            <a:endParaRPr lang="fa-IR">
              <a:ea typeface="HY견고딕"/>
              <a:cs typeface="HY견고딕"/>
            </a:endParaRPr>
          </a:p>
        </p:txBody>
      </p:sp>
      <p:sp>
        <p:nvSpPr>
          <p:cNvPr id="15369" name="Slide Number Placeholder 1"/>
          <p:cNvSpPr txBox="1">
            <a:spLocks/>
          </p:cNvSpPr>
          <p:nvPr/>
        </p:nvSpPr>
        <p:spPr bwMode="auto">
          <a:xfrm>
            <a:off x="7910513" y="6524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latinLnBrk="1" hangingPunct="1"/>
            <a:fld id="{7442A04D-AFFE-4AC7-85A6-0F2C80A43AA9}" type="slidenum">
              <a:rPr lang="ar-SA" altLang="ko-KR">
                <a:ea typeface="HY견고딕"/>
                <a:cs typeface="HY견고딕"/>
              </a:rPr>
              <a:pPr algn="ctr" eaLnBrk="1" latinLnBrk="1" hangingPunct="1"/>
              <a:t>9</a:t>
            </a:fld>
            <a:endParaRPr lang="en-US" altLang="ko-KR">
              <a:ea typeface="HY견고딕"/>
              <a:cs typeface="HY견고딕"/>
            </a:endParaRPr>
          </a:p>
        </p:txBody>
      </p:sp>
      <p:sp>
        <p:nvSpPr>
          <p:cNvPr id="17" name="Action Button: Back or Previous 16">
            <a:hlinkClick r:id="" action="ppaction://hlinkshowjump?jump=previousslide" highlightClick="1"/>
          </p:cNvPr>
          <p:cNvSpPr/>
          <p:nvPr/>
        </p:nvSpPr>
        <p:spPr>
          <a:xfrm>
            <a:off x="34925" y="5957888"/>
            <a:ext cx="263525" cy="1446212"/>
          </a:xfrm>
          <a:prstGeom prst="actionButtonBackPrevious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561975" y="5957888"/>
            <a:ext cx="263525" cy="1446212"/>
          </a:xfrm>
          <a:prstGeom prst="actionButtonForwardNex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9" name="Action Button: Home 18">
            <a:hlinkClick r:id="" action="ppaction://hlinkshowjump?jump=firstslide" highlightClick="1"/>
          </p:cNvPr>
          <p:cNvSpPr/>
          <p:nvPr/>
        </p:nvSpPr>
        <p:spPr>
          <a:xfrm>
            <a:off x="298450" y="5957888"/>
            <a:ext cx="263525" cy="1446212"/>
          </a:xfrm>
          <a:prstGeom prst="actionButtonHom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pAutoFit/>
          </a:bodyPr>
          <a:lstStyle/>
          <a:p>
            <a:pPr algn="ctr" rtl="1" eaLnBrk="1" hangingPunct="1">
              <a:defRPr/>
            </a:pPr>
            <a:endParaRPr lang="fa-IR" sz="880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ersian-Samt ** 3" pitchFamily="2" charset="-78"/>
              <a:cs typeface="Mj_Cordoba" pitchFamily="2" charset="-78"/>
            </a:endParaRPr>
          </a:p>
        </p:txBody>
      </p:sp>
      <p:sp>
        <p:nvSpPr>
          <p:cNvPr id="15374" name="Rectangle 4"/>
          <p:cNvSpPr>
            <a:spLocks noChangeArrowheads="1"/>
          </p:cNvSpPr>
          <p:nvPr/>
        </p:nvSpPr>
        <p:spPr bwMode="auto">
          <a:xfrm>
            <a:off x="6357938" y="1285875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latinLnBrk="1" hangingPunct="1"/>
            <a:r>
              <a:rPr lang="fa-IR" altLang="en-US" b="0">
                <a:solidFill>
                  <a:schemeClr val="bg1"/>
                </a:solidFill>
                <a:latin typeface="Titr"/>
                <a:cs typeface="B Titr" pitchFamily="2" charset="-78"/>
              </a:rPr>
              <a:t>گام های اجرایی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1249"/>
            <a:ext cx="9144000" cy="5468165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>
            <a:off x="5220072" y="6021288"/>
            <a:ext cx="259668" cy="20255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5431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1297</Words>
  <Application>Microsoft Office PowerPoint</Application>
  <PresentationFormat>On-screen Show (4:3)</PresentationFormat>
  <Paragraphs>252</Paragraphs>
  <Slides>63</Slides>
  <Notes>60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Abolfazl Mirehie</cp:lastModifiedBy>
  <cp:revision>55</cp:revision>
  <dcterms:created xsi:type="dcterms:W3CDTF">2017-04-13T07:42:18Z</dcterms:created>
  <dcterms:modified xsi:type="dcterms:W3CDTF">2018-04-12T08:30:15Z</dcterms:modified>
</cp:coreProperties>
</file>