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tl="1" saveSubsetFonts="1">
  <p:sldMasterIdLst>
    <p:sldMasterId id="2147484106" r:id="rId1"/>
  </p:sldMasterIdLst>
  <p:notesMasterIdLst>
    <p:notesMasterId r:id="rId70"/>
  </p:notesMasterIdLst>
  <p:handoutMasterIdLst>
    <p:handoutMasterId r:id="rId71"/>
  </p:handoutMasterIdLst>
  <p:sldIdLst>
    <p:sldId id="750" r:id="rId2"/>
    <p:sldId id="752" r:id="rId3"/>
    <p:sldId id="778" r:id="rId4"/>
    <p:sldId id="903" r:id="rId5"/>
    <p:sldId id="904" r:id="rId6"/>
    <p:sldId id="906" r:id="rId7"/>
    <p:sldId id="891" r:id="rId8"/>
    <p:sldId id="785" r:id="rId9"/>
    <p:sldId id="782" r:id="rId10"/>
    <p:sldId id="907" r:id="rId11"/>
    <p:sldId id="786" r:id="rId12"/>
    <p:sldId id="787" r:id="rId13"/>
    <p:sldId id="893" r:id="rId14"/>
    <p:sldId id="789" r:id="rId15"/>
    <p:sldId id="894" r:id="rId16"/>
    <p:sldId id="895" r:id="rId17"/>
    <p:sldId id="896" r:id="rId18"/>
    <p:sldId id="794" r:id="rId19"/>
    <p:sldId id="795" r:id="rId20"/>
    <p:sldId id="799" r:id="rId21"/>
    <p:sldId id="858" r:id="rId22"/>
    <p:sldId id="908" r:id="rId23"/>
    <p:sldId id="808" r:id="rId24"/>
    <p:sldId id="806" r:id="rId25"/>
    <p:sldId id="807" r:id="rId26"/>
    <p:sldId id="862" r:id="rId27"/>
    <p:sldId id="810" r:id="rId28"/>
    <p:sldId id="866" r:id="rId29"/>
    <p:sldId id="811" r:id="rId30"/>
    <p:sldId id="812" r:id="rId31"/>
    <p:sldId id="867" r:id="rId32"/>
    <p:sldId id="871" r:id="rId33"/>
    <p:sldId id="869" r:id="rId34"/>
    <p:sldId id="818" r:id="rId35"/>
    <p:sldId id="817" r:id="rId36"/>
    <p:sldId id="819" r:id="rId37"/>
    <p:sldId id="909" r:id="rId38"/>
    <p:sldId id="905" r:id="rId39"/>
    <p:sldId id="822" r:id="rId40"/>
    <p:sldId id="911" r:id="rId41"/>
    <p:sldId id="910" r:id="rId42"/>
    <p:sldId id="912" r:id="rId43"/>
    <p:sldId id="913" r:id="rId44"/>
    <p:sldId id="876" r:id="rId45"/>
    <p:sldId id="823" r:id="rId46"/>
    <p:sldId id="879" r:id="rId47"/>
    <p:sldId id="833" r:id="rId48"/>
    <p:sldId id="829" r:id="rId49"/>
    <p:sldId id="914" r:id="rId50"/>
    <p:sldId id="841" r:id="rId51"/>
    <p:sldId id="835" r:id="rId52"/>
    <p:sldId id="837" r:id="rId53"/>
    <p:sldId id="838" r:id="rId54"/>
    <p:sldId id="915" r:id="rId55"/>
    <p:sldId id="916" r:id="rId56"/>
    <p:sldId id="917" r:id="rId57"/>
    <p:sldId id="918" r:id="rId58"/>
    <p:sldId id="840" r:id="rId59"/>
    <p:sldId id="919" r:id="rId60"/>
    <p:sldId id="920" r:id="rId61"/>
    <p:sldId id="921" r:id="rId62"/>
    <p:sldId id="886" r:id="rId63"/>
    <p:sldId id="887" r:id="rId64"/>
    <p:sldId id="888" r:id="rId65"/>
    <p:sldId id="922" r:id="rId66"/>
    <p:sldId id="923" r:id="rId67"/>
    <p:sldId id="924" r:id="rId68"/>
    <p:sldId id="749" r:id="rId69"/>
  </p:sldIdLst>
  <p:sldSz cx="9144000" cy="6858000" type="screen4x3"/>
  <p:notesSz cx="6669088" cy="9926638"/>
  <p:defaultTextStyle>
    <a:defPPr>
      <a:defRPr lang="ko-KR"/>
    </a:defPPr>
    <a:lvl1pPr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HY견고딕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1"/>
    <a:srgbClr val="EBF6F9"/>
    <a:srgbClr val="EDF6F9"/>
    <a:srgbClr val="69BA20"/>
    <a:srgbClr val="9780B2"/>
    <a:srgbClr val="876DA7"/>
    <a:srgbClr val="745995"/>
    <a:srgbClr val="5E4878"/>
    <a:srgbClr val="765B97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52" autoAdjust="0"/>
    <p:restoredTop sz="90973" autoAdjust="0"/>
  </p:normalViewPr>
  <p:slideViewPr>
    <p:cSldViewPr>
      <p:cViewPr>
        <p:scale>
          <a:sx n="90" d="100"/>
          <a:sy n="90" d="100"/>
        </p:scale>
        <p:origin x="-7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34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61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l" rtl="0" latinLnBrk="1">
              <a:defRPr kumimoji="1" sz="1200" b="0">
                <a:latin typeface="Gulim" pitchFamily="34" charset="-127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906" y="1"/>
            <a:ext cx="289061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rtl="0" latinLnBrk="1">
              <a:defRPr kumimoji="1" sz="1200" b="0">
                <a:latin typeface="Gulim" pitchFamily="34" charset="-127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0472DF0F-F45B-484F-8989-FF1C01F50ABB}" type="datetime1">
              <a:rPr lang="en-US" altLang="ko-KR"/>
              <a:pPr>
                <a:defRPr/>
              </a:pPr>
              <a:t>4/9/2018</a:t>
            </a:fld>
            <a:endParaRPr lang="en-US" altLang="ko-K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959"/>
            <a:ext cx="289061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l" rtl="0" latinLnBrk="1">
              <a:defRPr kumimoji="1" sz="1200" b="0">
                <a:latin typeface="Gulim" pitchFamily="34" charset="-127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906" y="9428959"/>
            <a:ext cx="2890616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rtl="0" latinLnBrk="1">
              <a:defRPr kumimoji="1" sz="1200" b="0">
                <a:latin typeface="Gulim" pitchFamily="34" charset="-127"/>
                <a:ea typeface="HY견고딕"/>
                <a:cs typeface="HY견고딕"/>
              </a:defRPr>
            </a:lvl1pPr>
          </a:lstStyle>
          <a:p>
            <a:pPr>
              <a:defRPr/>
            </a:pPr>
            <a:fld id="{1B22CBB8-1BD6-4EB6-B1C0-78DB50744BEB}" type="slidenum">
              <a:rPr lang="ar-SA" altLang="ko-KR"/>
              <a:pPr>
                <a:defRPr/>
              </a:pPr>
              <a:t>‹#›</a:t>
            </a:fld>
            <a:endParaRPr lang="en-US" altLang="ko-KR"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23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16" cy="496095"/>
          </a:xfrm>
          <a:prstGeom prst="rect">
            <a:avLst/>
          </a:prstGeom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l" rtl="0" latinLnBrk="1">
              <a:defRPr sz="1200"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6906" y="1"/>
            <a:ext cx="2890616" cy="496095"/>
          </a:xfrm>
          <a:prstGeom prst="rect">
            <a:avLst/>
          </a:prstGeom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r" rtl="0" latinLnBrk="1">
              <a:defRPr sz="1200"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>
              <a:defRPr/>
            </a:pPr>
            <a:fld id="{072035BD-8BFD-45B5-AC9A-21C2B887C6E4}" type="datetime1">
              <a:rPr lang="ko-KR" altLang="en-US"/>
              <a:pPr>
                <a:defRPr/>
              </a:pPr>
              <a:t>2018-04-09</a:t>
            </a:fld>
            <a:endParaRPr lang="en-US" alt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6" tIns="45423" rIns="90846" bIns="45423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7066" y="4715272"/>
            <a:ext cx="5334957" cy="4468018"/>
          </a:xfrm>
          <a:prstGeom prst="rect">
            <a:avLst/>
          </a:prstGeom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959"/>
            <a:ext cx="2890616" cy="496095"/>
          </a:xfrm>
          <a:prstGeom prst="rect">
            <a:avLst/>
          </a:prstGeom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l" rtl="0" latinLnBrk="1">
              <a:defRPr sz="1200"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6906" y="9428959"/>
            <a:ext cx="2890616" cy="496095"/>
          </a:xfrm>
          <a:prstGeom prst="rect">
            <a:avLst/>
          </a:prstGeom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rtl="0" latinLnBrk="1">
              <a:defRPr sz="1200">
                <a:ea typeface="HY견고딕"/>
                <a:cs typeface="HY견고딕"/>
              </a:defRPr>
            </a:lvl1pPr>
          </a:lstStyle>
          <a:p>
            <a:pPr>
              <a:defRPr/>
            </a:pPr>
            <a:fld id="{8B47D0AA-17FC-4976-95A2-D300B5012A48}" type="slidenum">
              <a:rPr lang="ar-SA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896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Malgun Gothic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Malgun Gothic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Malgun Gothic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Malgun Gothic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Malgun Gothic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1pPr>
            <a:lvl2pPr marL="738121" indent="-283893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2pPr>
            <a:lvl3pPr marL="1135571" indent="-227114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3pPr>
            <a:lvl4pPr marL="1589799" indent="-227114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4pPr>
            <a:lvl5pPr marL="2044027" indent="-227114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5pPr>
            <a:lvl6pPr marL="2498255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6pPr>
            <a:lvl7pPr marL="2952483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7pPr>
            <a:lvl8pPr marL="3406712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8pPr>
            <a:lvl9pPr marL="3860940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9pPr>
          </a:lstStyle>
          <a:p>
            <a:pPr eaLnBrk="1" hangingPunct="1"/>
            <a:fld id="{FA9DE1ED-A7DB-4904-AC63-2526206D3228}" type="slidenum">
              <a:rPr lang="ar-SA" altLang="en-US" smtClean="0">
                <a:cs typeface="HY견고딕"/>
              </a:rPr>
              <a:pPr eaLnBrk="1" hangingPunct="1"/>
              <a:t>1</a:t>
            </a:fld>
            <a:endParaRPr lang="en-US" altLang="ko-KR" smtClean="0">
              <a:cs typeface="HY견고딕"/>
            </a:endParaRPr>
          </a:p>
        </p:txBody>
      </p:sp>
      <p:sp>
        <p:nvSpPr>
          <p:cNvPr id="1566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1600"/>
              <a:t> </a:t>
            </a:r>
            <a:endParaRPr lang="ko-KR" altLang="en-US" sz="16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3A1C-C609-4E7D-B5E4-6084CD89A1C9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9F7D5-FBF2-4EFB-AC71-1DF70C01192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179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EAE7-3DF0-4ADF-8BA5-922399EF7B33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EE33-C19F-4E80-B6DC-F0DE87FBABF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85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0EDD-3392-483C-858A-3410833A5D05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9E94-E564-437F-89E8-86DCBB48737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375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2733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0590-0261-40FB-A5ED-0ECCF7346516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48AC-EE71-44B3-A659-CA383A9E533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297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C974-5CF3-4BF7-BC74-BC935496A106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D4A2-F2A2-47B9-A50F-45794539620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676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B61B-B003-4726-91EE-55DDFB3FC30A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F2E4-F102-4FDB-8CAB-33AE3B567C1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864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995F-A8C0-48DB-A55F-CF4698AFEDE8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CBD4-2FFB-4D41-ACB1-78AC9B5DF88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099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04AF-3057-46EC-A31E-BF042FC91CD1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7B77-F776-4EE8-922D-1DDB6DAC944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845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D008-F1FE-4AF2-8860-3D3C7925257E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24E8-36FE-4D5D-87A7-5DAFB62887B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132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02B5-9C1B-4AC2-905C-882C5FB9E6BF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457B-F7C5-4530-B467-C9335AFD873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358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A6FC-1C48-4A29-A392-478AC2750B80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8B87D-1C5B-4DAE-8407-A3F35341E97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87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EC2FF4CC-111B-4C69-91AA-B4F85CFF4015}" type="datetimeFigureOut">
              <a:rPr lang="fa-IR"/>
              <a:pPr>
                <a:defRPr/>
              </a:pPr>
              <a:t>1439/07/24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C62B3E9D-375C-45A9-82BA-07270FD96BD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  <p:sldLayoutId id="2147485411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algun Gothic"/>
          <a:cs typeface="Malgun Gothic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/>
          <a:cs typeface="Malgun Gothic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algun Gothic"/>
          <a:cs typeface="Malgun Gothic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algun Gothic"/>
          <a:cs typeface="Malgun Gothic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algun Gothic"/>
          <a:cs typeface="Malgun Gothic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algun Gothic"/>
          <a:cs typeface="Malgun Gothic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algun Gothic"/>
          <a:cs typeface="Malgun Gothic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microsoft.com/office/2007/relationships/hdphoto" Target="../media/hdphoto7.wdp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94035"/>
            <a:ext cx="9873296" cy="6216466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911008" y="6525344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HY견고딕"/>
                <a:cs typeface="Arial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55B91ABB-7290-44EE-A338-F6F8CE1C8407}" type="slidenum">
              <a:rPr lang="ar-SA" altLang="ko-KR" smtClean="0">
                <a:cs typeface="HY견고딕"/>
              </a:rPr>
              <a:pPr eaLnBrk="1" hangingPunct="1"/>
              <a:t>0</a:t>
            </a:fld>
            <a:endParaRPr lang="en-US" altLang="ko-KR" dirty="0" smtClean="0">
              <a:cs typeface="HY견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286" y="2420888"/>
            <a:ext cx="10230870" cy="2591477"/>
          </a:xfrm>
          <a:prstGeom prst="rect">
            <a:avLst/>
          </a:prstGeom>
        </p:spPr>
      </p:pic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5496" y="6549812"/>
            <a:ext cx="263564" cy="26356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562624" y="6549812"/>
            <a:ext cx="263564" cy="26356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299060" y="6549812"/>
            <a:ext cx="263564" cy="263564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88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" y="-6839"/>
            <a:ext cx="9144000" cy="6739128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1331640" y="932501"/>
            <a:ext cx="1715770" cy="504190"/>
          </a:xfrm>
          <a:prstGeom prst="wedgeRoundRectCallout">
            <a:avLst>
              <a:gd name="adj1" fmla="val 80059"/>
              <a:gd name="adj2" fmla="val 7022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>
                <a:effectLst/>
                <a:latin typeface="Times New Roman"/>
                <a:ea typeface="Times New Roman"/>
              </a:rPr>
              <a:t> </a:t>
            </a:r>
            <a:r>
              <a:rPr lang="fa-IR" sz="1200" dirty="0" smtClean="0">
                <a:effectLst/>
                <a:latin typeface="Times New Roman"/>
                <a:ea typeface="Times New Roman"/>
              </a:rPr>
              <a:t>ورود نام کالا یا ایران کد کالا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61975" y="2060848"/>
            <a:ext cx="2137817" cy="504190"/>
          </a:xfrm>
          <a:prstGeom prst="wedgeRoundRectCallout">
            <a:avLst>
              <a:gd name="adj1" fmla="val -4951"/>
              <a:gd name="adj2" fmla="val -12758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effectLst/>
                <a:latin typeface="Times New Roman"/>
                <a:ea typeface="Times New Roman"/>
              </a:rPr>
              <a:t>تذکر:</a:t>
            </a:r>
            <a:r>
              <a:rPr lang="fa-IR" sz="1200" dirty="0">
                <a:effectLst/>
                <a:latin typeface="Times New Roman"/>
                <a:ea typeface="Times New Roman"/>
              </a:rPr>
              <a:t> </a:t>
            </a:r>
            <a:r>
              <a:rPr lang="fa-IR" sz="1200" dirty="0" smtClean="0">
                <a:latin typeface="Times New Roman"/>
                <a:ea typeface="Times New Roman"/>
              </a:rPr>
              <a:t>وارد نمودن تعداد کالا کارپرداز را در هنگام جستجو محدود می نماید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151563" y="1831443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 flipH="1" flipV="1">
            <a:off x="593873" y="3573016"/>
            <a:ext cx="391221" cy="941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8" y="415106"/>
            <a:ext cx="7961905" cy="58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" y="43285"/>
            <a:ext cx="9109074" cy="663770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8395417" y="619598"/>
            <a:ext cx="256851" cy="2381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4" name="Straight Arrow Connector 33"/>
          <p:cNvCxnSpPr/>
          <p:nvPr/>
        </p:nvCxnSpPr>
        <p:spPr>
          <a:xfrm flipV="1">
            <a:off x="7908211" y="3714746"/>
            <a:ext cx="256851" cy="3101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6" name="Straight Arrow Connector 35"/>
          <p:cNvCxnSpPr/>
          <p:nvPr/>
        </p:nvCxnSpPr>
        <p:spPr>
          <a:xfrm flipH="1">
            <a:off x="6732241" y="5733256"/>
            <a:ext cx="206374" cy="3465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21797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6375" y="2965450"/>
            <a:ext cx="55038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ثبت درخواست خرید(کارپرداز)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4" y="0"/>
            <a:ext cx="8442792" cy="6524625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1187624" y="1501775"/>
            <a:ext cx="1938005" cy="504190"/>
          </a:xfrm>
          <a:prstGeom prst="wedgeRoundRectCallout">
            <a:avLst>
              <a:gd name="adj1" fmla="val 53706"/>
              <a:gd name="adj2" fmla="val -114932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نکمیل نمودن موارد ستاره دار </a:t>
            </a:r>
            <a:endParaRPr lang="en-US" sz="12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510248" y="2777806"/>
            <a:ext cx="1847690" cy="484506"/>
          </a:xfrm>
          <a:prstGeom prst="wedgeRoundRectCallout">
            <a:avLst>
              <a:gd name="adj1" fmla="val -39801"/>
              <a:gd name="adj2" fmla="val -10400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b="1" kern="1200">
                <a:solidFill>
                  <a:srgbClr val="000000"/>
                </a:solidFill>
                <a:effectLst/>
                <a:ea typeface="Times New Roman"/>
                <a:cs typeface="B Zar"/>
              </a:rPr>
              <a:t>انتخاب نوع فرآیند خرید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11560" y="3262312"/>
            <a:ext cx="2592288" cy="635635"/>
          </a:xfrm>
          <a:prstGeom prst="wedgeRoundRectCallout">
            <a:avLst>
              <a:gd name="adj1" fmla="val -12463"/>
              <a:gd name="adj2" fmla="val -12909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در نوع خرید متوسط انتخاب مقام تشخیص فرایند خرید و پرداخت الزامی است.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139952" y="5169081"/>
            <a:ext cx="225674" cy="40423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9" name="Straight Arrow Connector 28"/>
          <p:cNvCxnSpPr/>
          <p:nvPr/>
        </p:nvCxnSpPr>
        <p:spPr>
          <a:xfrm flipV="1">
            <a:off x="3347864" y="5169081"/>
            <a:ext cx="225674" cy="40423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 flipH="1">
            <a:off x="6885906" y="5552600"/>
            <a:ext cx="134366" cy="29992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3" name="Straight Arrow Connector 32"/>
          <p:cNvCxnSpPr/>
          <p:nvPr/>
        </p:nvCxnSpPr>
        <p:spPr>
          <a:xfrm flipH="1">
            <a:off x="4860032" y="5852521"/>
            <a:ext cx="134366" cy="29992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2" y="0"/>
            <a:ext cx="8313576" cy="675167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4932040" y="6021288"/>
            <a:ext cx="134366" cy="29992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6375" y="2564904"/>
            <a:ext cx="6480001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B Titr" pitchFamily="2" charset="-78"/>
              </a:rPr>
              <a:t>انتخاب تامین کننده جهت ارسال استعلام</a:t>
            </a:r>
          </a:p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B Titr" pitchFamily="2" charset="-78"/>
              </a:rPr>
              <a:t>(در </a:t>
            </a:r>
            <a:r>
              <a:rPr lang="fa-I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B Titr" pitchFamily="2" charset="-78"/>
              </a:rPr>
              <a:t>صورت وجود تامین کننده فعال)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2" y="0"/>
            <a:ext cx="8291015" cy="6858000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4716016" y="2402043"/>
            <a:ext cx="2286001" cy="576064"/>
          </a:xfrm>
          <a:prstGeom prst="wedgeRoundRectCallout">
            <a:avLst>
              <a:gd name="adj1" fmla="val -70719"/>
              <a:gd name="adj2" fmla="val -2446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400" b="1" kern="1200">
                <a:solidFill>
                  <a:srgbClr val="000000"/>
                </a:solidFill>
                <a:effectLst/>
                <a:ea typeface="Times New Roman"/>
                <a:cs typeface="B Zar"/>
              </a:rPr>
              <a:t>کلیک جهت انتخاب تامین کننده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1" y="0"/>
            <a:ext cx="6998138" cy="6858000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347864" y="5301208"/>
            <a:ext cx="2864917" cy="692150"/>
          </a:xfrm>
          <a:prstGeom prst="wedgeRoundRectCallout">
            <a:avLst>
              <a:gd name="adj1" fmla="val 38553"/>
              <a:gd name="adj2" fmla="val -1108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کارپرداز بدون دسترسی رویت قیمت ها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B Zar"/>
              </a:rPr>
              <a:t>فقط اولویت ها را می تواند در کادر وارد نماید.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80" y="0"/>
            <a:ext cx="6958239" cy="68580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2771800" y="1350465"/>
            <a:ext cx="247202" cy="3379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81" y="0"/>
            <a:ext cx="6966598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80" y="0"/>
            <a:ext cx="6958239" cy="68580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4860032" y="422108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1" y="0"/>
            <a:ext cx="8277857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364088" y="342368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1043608" y="2204864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6545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2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تائید و ارسال استعلام توسط مقام تشخیص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2" y="0"/>
            <a:ext cx="8392396" cy="666936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3635896" y="4649212"/>
            <a:ext cx="2664202" cy="692150"/>
          </a:xfrm>
          <a:prstGeom prst="wedgeRoundRectCallout">
            <a:avLst>
              <a:gd name="adj1" fmla="val 80615"/>
              <a:gd name="adj2" fmla="val 228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در ابتدا مقام تشخیص بارگذاری گواهی امضا را در سامانه انجام میدهد.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3" y="0"/>
            <a:ext cx="8392396" cy="666936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4276444" y="400506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4" y="2385763"/>
            <a:ext cx="6895239" cy="26095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4000"/>
                    </a14:imgEffect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097">
            <a:off x="3082578" y="-330930"/>
            <a:ext cx="5680756" cy="73448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644008" y="2564904"/>
            <a:ext cx="3966833" cy="1096122"/>
          </a:xfrm>
          <a:custGeom>
            <a:avLst/>
            <a:gdLst>
              <a:gd name="connsiteX0" fmla="*/ 0 w 6696744"/>
              <a:gd name="connsiteY0" fmla="*/ 0 h 1872208"/>
              <a:gd name="connsiteX1" fmla="*/ 6696744 w 6696744"/>
              <a:gd name="connsiteY1" fmla="*/ 0 h 1872208"/>
              <a:gd name="connsiteX2" fmla="*/ 6696744 w 6696744"/>
              <a:gd name="connsiteY2" fmla="*/ 1872208 h 1872208"/>
              <a:gd name="connsiteX3" fmla="*/ 0 w 6696744"/>
              <a:gd name="connsiteY3" fmla="*/ 1872208 h 1872208"/>
              <a:gd name="connsiteX4" fmla="*/ 0 w 6696744"/>
              <a:gd name="connsiteY4" fmla="*/ 0 h 1872208"/>
              <a:gd name="connsiteX0" fmla="*/ 0 w 6724039"/>
              <a:gd name="connsiteY0" fmla="*/ 313899 h 1872208"/>
              <a:gd name="connsiteX1" fmla="*/ 6724039 w 6724039"/>
              <a:gd name="connsiteY1" fmla="*/ 0 h 1872208"/>
              <a:gd name="connsiteX2" fmla="*/ 6724039 w 6724039"/>
              <a:gd name="connsiteY2" fmla="*/ 1872208 h 1872208"/>
              <a:gd name="connsiteX3" fmla="*/ 27295 w 6724039"/>
              <a:gd name="connsiteY3" fmla="*/ 1872208 h 1872208"/>
              <a:gd name="connsiteX4" fmla="*/ 0 w 6724039"/>
              <a:gd name="connsiteY4" fmla="*/ 313899 h 1872208"/>
              <a:gd name="connsiteX0" fmla="*/ 0 w 6724039"/>
              <a:gd name="connsiteY0" fmla="*/ 313899 h 1872208"/>
              <a:gd name="connsiteX1" fmla="*/ 6724039 w 6724039"/>
              <a:gd name="connsiteY1" fmla="*/ 0 h 1872208"/>
              <a:gd name="connsiteX2" fmla="*/ 6724039 w 6724039"/>
              <a:gd name="connsiteY2" fmla="*/ 1872208 h 1872208"/>
              <a:gd name="connsiteX3" fmla="*/ 13647 w 6724039"/>
              <a:gd name="connsiteY3" fmla="*/ 1571957 h 1872208"/>
              <a:gd name="connsiteX4" fmla="*/ 0 w 6724039"/>
              <a:gd name="connsiteY4" fmla="*/ 313899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039" h="1872208">
                <a:moveTo>
                  <a:pt x="0" y="313899"/>
                </a:moveTo>
                <a:lnTo>
                  <a:pt x="6724039" y="0"/>
                </a:lnTo>
                <a:lnTo>
                  <a:pt x="6724039" y="1872208"/>
                </a:lnTo>
                <a:lnTo>
                  <a:pt x="13647" y="1571957"/>
                </a:lnTo>
                <a:lnTo>
                  <a:pt x="0" y="3138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20954"/>
            <a:ext cx="9144000" cy="1555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-108520" y="1504529"/>
            <a:ext cx="92525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0241" r="8592"/>
          <a:stretch/>
        </p:blipFill>
        <p:spPr>
          <a:xfrm rot="21086817" flipH="1">
            <a:off x="-32041" y="-680322"/>
            <a:ext cx="9218706" cy="25678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4845" y="1268760"/>
            <a:ext cx="5077235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pt-BR" sz="900" b="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W_amin" pitchFamily="2" charset="0"/>
                <a:cs typeface="W_amin" pitchFamily="2" charset="0"/>
              </a:rPr>
              <a:t>P u b l i c   E l e c t r o n i c   P r o c u r e m e n t   S y s t e m</a:t>
            </a:r>
            <a:endParaRPr lang="en-US" sz="900" b="0" cap="none" spc="0" dirty="0">
              <a:ln w="12700">
                <a:noFill/>
                <a:prstDash val="solid"/>
              </a:ln>
              <a:solidFill>
                <a:schemeClr val="bg1"/>
              </a:solidFill>
              <a:latin typeface="W_amin" pitchFamily="2" charset="0"/>
              <a:cs typeface="W_ami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4" y="359428"/>
            <a:ext cx="3490562" cy="113938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0" y="-24765"/>
            <a:ext cx="914400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-1" y="6840760"/>
            <a:ext cx="914400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107593"/>
            <a:ext cx="9180512" cy="7777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-36512" y="6165304"/>
            <a:ext cx="92525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7" name="Picture 17" descr="untitl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98" y="5354593"/>
            <a:ext cx="617282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Coat_of_arms_of_Ir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68" y="5373216"/>
            <a:ext cx="421189" cy="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822992" y="5821233"/>
            <a:ext cx="116483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a-IR" sz="700" b="0" dirty="0"/>
              <a:t>وزارت صنعت، معدن وتجارت </a:t>
            </a:r>
            <a:endParaRPr lang="en-US" sz="700" b="0" dirty="0"/>
          </a:p>
        </p:txBody>
      </p:sp>
      <p:pic>
        <p:nvPicPr>
          <p:cNvPr id="30" name="Picture 2" descr="D:\te be done\ppt dr\arm\arm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5"/>
            <a:ext cx="669957" cy="6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39552" y="3034842"/>
            <a:ext cx="6336704" cy="1440160"/>
          </a:xfrm>
          <a:custGeom>
            <a:avLst/>
            <a:gdLst>
              <a:gd name="connsiteX0" fmla="*/ 0 w 6336704"/>
              <a:gd name="connsiteY0" fmla="*/ 0 h 1440160"/>
              <a:gd name="connsiteX1" fmla="*/ 6336704 w 6336704"/>
              <a:gd name="connsiteY1" fmla="*/ 0 h 1440160"/>
              <a:gd name="connsiteX2" fmla="*/ 6336704 w 6336704"/>
              <a:gd name="connsiteY2" fmla="*/ 1440160 h 1440160"/>
              <a:gd name="connsiteX3" fmla="*/ 0 w 6336704"/>
              <a:gd name="connsiteY3" fmla="*/ 1440160 h 1440160"/>
              <a:gd name="connsiteX4" fmla="*/ 0 w 6336704"/>
              <a:gd name="connsiteY4" fmla="*/ 0 h 1440160"/>
              <a:gd name="connsiteX0" fmla="*/ 0 w 6336704"/>
              <a:gd name="connsiteY0" fmla="*/ 0 h 1440160"/>
              <a:gd name="connsiteX1" fmla="*/ 6336704 w 6336704"/>
              <a:gd name="connsiteY1" fmla="*/ 191069 h 1440160"/>
              <a:gd name="connsiteX2" fmla="*/ 6336704 w 6336704"/>
              <a:gd name="connsiteY2" fmla="*/ 1440160 h 1440160"/>
              <a:gd name="connsiteX3" fmla="*/ 0 w 6336704"/>
              <a:gd name="connsiteY3" fmla="*/ 1440160 h 1440160"/>
              <a:gd name="connsiteX4" fmla="*/ 0 w 6336704"/>
              <a:gd name="connsiteY4" fmla="*/ 0 h 1440160"/>
              <a:gd name="connsiteX0" fmla="*/ 0 w 6336704"/>
              <a:gd name="connsiteY0" fmla="*/ 0 h 1440160"/>
              <a:gd name="connsiteX1" fmla="*/ 6336704 w 6336704"/>
              <a:gd name="connsiteY1" fmla="*/ 191069 h 1440160"/>
              <a:gd name="connsiteX2" fmla="*/ 6323056 w 6336704"/>
              <a:gd name="connsiteY2" fmla="*/ 1317331 h 1440160"/>
              <a:gd name="connsiteX3" fmla="*/ 0 w 6336704"/>
              <a:gd name="connsiteY3" fmla="*/ 1440160 h 1440160"/>
              <a:gd name="connsiteX4" fmla="*/ 0 w 6336704"/>
              <a:gd name="connsiteY4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04" h="1440160">
                <a:moveTo>
                  <a:pt x="0" y="0"/>
                </a:moveTo>
                <a:lnTo>
                  <a:pt x="6336704" y="191069"/>
                </a:lnTo>
                <a:lnTo>
                  <a:pt x="6323056" y="1317331"/>
                </a:lnTo>
                <a:lnTo>
                  <a:pt x="0" y="14401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56" y="518175"/>
            <a:ext cx="643152" cy="643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510447" y="6193757"/>
            <a:ext cx="2014585" cy="71211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006795" y="6479758"/>
            <a:ext cx="1465466" cy="2616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100" b="0" dirty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cs typeface="+mn-cs"/>
              </a:rPr>
              <a:t>تهیه شده در </a:t>
            </a:r>
            <a:r>
              <a:rPr lang="fa-IR" sz="1100" b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cs typeface="+mn-cs"/>
              </a:rPr>
              <a:t>شرکت </a:t>
            </a:r>
            <a:r>
              <a:rPr lang="fa-IR" sz="1100" b="0" smtClean="0">
                <a:ln w="12700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cs typeface="+mn-cs"/>
              </a:rPr>
              <a:t>بهسازان</a:t>
            </a:r>
            <a:endParaRPr lang="en-US" sz="1100" b="0" cap="none" spc="0" dirty="0">
              <a:ln w="12700">
                <a:noFill/>
                <a:prstDash val="solid"/>
              </a:ln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3072" y="6479758"/>
            <a:ext cx="708848" cy="2616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100" b="0" dirty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cs typeface="+mn-cs"/>
              </a:rPr>
              <a:t>بهار </a:t>
            </a:r>
            <a:r>
              <a:rPr lang="fa-IR" sz="1100" b="0" dirty="0" smtClean="0">
                <a:ln w="12700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cs typeface="+mn-cs"/>
              </a:rPr>
              <a:t>1393</a:t>
            </a:r>
            <a:endParaRPr lang="en-US" sz="1100" b="0" cap="none" spc="0" dirty="0">
              <a:ln w="12700">
                <a:noFill/>
                <a:prstDash val="solid"/>
              </a:ln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11693" r="15836" b="27990"/>
          <a:stretch/>
        </p:blipFill>
        <p:spPr>
          <a:xfrm>
            <a:off x="6804248" y="2674802"/>
            <a:ext cx="1704232" cy="907979"/>
          </a:xfrm>
          <a:prstGeom prst="rect">
            <a:avLst/>
          </a:prstGeom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35496" y="6549812"/>
            <a:ext cx="263564" cy="263564"/>
          </a:xfrm>
          <a:prstGeom prst="actionButtonBackPrevio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562624" y="6549812"/>
            <a:ext cx="263564" cy="263564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299060" y="6549812"/>
            <a:ext cx="263564" cy="263564"/>
          </a:xfrm>
          <a:prstGeom prst="actionButtonHo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533" y="3297758"/>
            <a:ext cx="5998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Titr" panose="00000700000000000000" pitchFamily="2" charset="-78"/>
              </a:rPr>
              <a:t>خرید خطی،نوع</a:t>
            </a:r>
            <a:r>
              <a:rPr lang="en-US" sz="4400" dirty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4400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Titr" panose="00000700000000000000" pitchFamily="2" charset="-78"/>
              </a:rPr>
              <a:t>خریدمتوسط</a:t>
            </a:r>
            <a:endParaRPr lang="en-US" sz="4400" b="1" cap="none" spc="0" dirty="0">
              <a:ln w="10541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52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8" y="0"/>
            <a:ext cx="8281710" cy="659735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092280" y="2636912"/>
            <a:ext cx="1583561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162196" y="355092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8" y="32424"/>
            <a:ext cx="8657143" cy="6492202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3733332" y="961269"/>
            <a:ext cx="2592194" cy="792088"/>
          </a:xfrm>
          <a:prstGeom prst="wedgeRoundRectCallout">
            <a:avLst>
              <a:gd name="adj1" fmla="val 55184"/>
              <a:gd name="adj2" fmla="val 9129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نکته: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B Zar"/>
              </a:rPr>
              <a:t>مدت اعتبار استعلام و تاریخ تعیین برنده طبق تاریخ نیاز که در جدول انتهایی فرم میباشد در نظر گرفته میشود.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705474" y="2492896"/>
            <a:ext cx="2055715" cy="648072"/>
          </a:xfrm>
          <a:prstGeom prst="wedgeRoundRectCallout">
            <a:avLst>
              <a:gd name="adj1" fmla="val 57630"/>
              <a:gd name="adj2" fmla="val -120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نکته: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B Zar"/>
              </a:rPr>
              <a:t>تاریخ تعیین برنده نباید بزرگتر از تاریخ نیاز کالا باشد.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33024" y="1357313"/>
            <a:ext cx="2376170" cy="794507"/>
          </a:xfrm>
          <a:prstGeom prst="wedgeRoundRectCallout">
            <a:avLst>
              <a:gd name="adj1" fmla="val 30946"/>
              <a:gd name="adj2" fmla="val 1349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در صورتیکه مقام تشخیص تامین کننده ای را ابطال نماید می تواند از لینک مشخص شده تامین کننده دیگری انتخاب نماید.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317921" y="350100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8" name="Straight Arrow Connector 27"/>
          <p:cNvCxnSpPr/>
          <p:nvPr/>
        </p:nvCxnSpPr>
        <p:spPr>
          <a:xfrm flipH="1">
            <a:off x="7020272" y="566124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9" name="Straight Arrow Connector 28"/>
          <p:cNvCxnSpPr/>
          <p:nvPr/>
        </p:nvCxnSpPr>
        <p:spPr>
          <a:xfrm flipH="1">
            <a:off x="4458180" y="5993472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 flipH="1">
            <a:off x="3851920" y="590508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18176"/>
            <a:ext cx="6895239" cy="26095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7" y="0"/>
            <a:ext cx="8449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24944"/>
            <a:ext cx="69127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تائید پاسخ استعلام ها(مقام تشخیص)</a:t>
            </a:r>
            <a:endParaRPr lang="en-US" sz="800" dirty="0">
              <a:latin typeface="IranNastaliq" pitchFamily="18" charset="0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74"/>
            <a:ext cx="7848872" cy="681355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020887" y="2996952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56176" y="433728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436290" cy="6597352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1691680" y="5301208"/>
            <a:ext cx="2160146" cy="692150"/>
          </a:xfrm>
          <a:prstGeom prst="wedgeRoundRectCallout">
            <a:avLst>
              <a:gd name="adj1" fmla="val 62269"/>
              <a:gd name="adj2" fmla="val 10578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در صورت ابطال شرح ابطال الزامی است.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0" y="0"/>
            <a:ext cx="7407012" cy="666936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053420" y="4797152"/>
            <a:ext cx="2628245" cy="692150"/>
          </a:xfrm>
          <a:prstGeom prst="wedgeRoundRectCallout">
            <a:avLst>
              <a:gd name="adj1" fmla="val -30327"/>
              <a:gd name="adj2" fmla="val -1046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تمامی استعلام ها توسط مقام تشخیص تعیین تکلیف گردیده تا جدول مقایسه ای تشکیل 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24944"/>
            <a:ext cx="6912768" cy="145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مشاهده  جدول مقایسه ای،انتخاب تامین کننده </a:t>
            </a: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برنده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کارپرداز</a:t>
            </a:r>
            <a:endParaRPr lang="en-US" sz="2800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IranNastaliq" pitchFamily="18" charset="0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11058"/>
            <a:ext cx="8305272" cy="651428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236911" y="3212976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949801" y="292494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0"/>
            <a:ext cx="7445830" cy="666936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5805785" y="613748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76375" y="2965450"/>
            <a:ext cx="6263977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ورود به سامانه خرید جزئی و متوسط</a:t>
            </a:r>
            <a:endParaRPr lang="en-US" sz="3500" dirty="0"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1" y="19476"/>
            <a:ext cx="7590477" cy="6649884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4932040" y="3744962"/>
            <a:ext cx="2376170" cy="692150"/>
          </a:xfrm>
          <a:prstGeom prst="wedgeRoundRectCallout">
            <a:avLst>
              <a:gd name="adj1" fmla="val -43781"/>
              <a:gd name="adj2" fmla="val 827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انتخاب برنده براساس اولویت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453857" y="541740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4" name="Rounded Rectangular Callout 23"/>
          <p:cNvSpPr/>
          <p:nvPr/>
        </p:nvSpPr>
        <p:spPr>
          <a:xfrm>
            <a:off x="2477784" y="5257016"/>
            <a:ext cx="2061441" cy="570747"/>
          </a:xfrm>
          <a:prstGeom prst="wedgeRoundRectCallout">
            <a:avLst>
              <a:gd name="adj1" fmla="val 14369"/>
              <a:gd name="adj2" fmla="val 1492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 پیوست صورتجلسه کمیته فنی 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797673" y="613748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616" y="3140968"/>
            <a:ext cx="691276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اعلام به برنده توسط مقام تشخیص</a:t>
            </a:r>
            <a:endParaRPr lang="en-US" sz="800" dirty="0">
              <a:latin typeface="Calibri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9" y="0"/>
            <a:ext cx="7484002" cy="666936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092280" y="2996952"/>
            <a:ext cx="1224136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084168" y="3113152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9" y="0"/>
            <a:ext cx="7490901" cy="67627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259632" y="3573016"/>
            <a:ext cx="2376170" cy="692150"/>
          </a:xfrm>
          <a:prstGeom prst="wedgeRoundRectCallout">
            <a:avLst>
              <a:gd name="adj1" fmla="val -37516"/>
              <a:gd name="adj2" fmla="val 11193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امکان تغییر اولویت ها برای مقام تشخیص وجود دارد.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869681" y="628150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24944"/>
            <a:ext cx="6912768" cy="145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اعلام به برنده دوم در صورت عدم آمادگی برنده اول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مقام تشخیص</a:t>
            </a:r>
            <a:endParaRPr lang="fa-IR" sz="2800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Calibri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9" y="44624"/>
            <a:ext cx="8504762" cy="668571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308305" y="2852936"/>
            <a:ext cx="1512168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381849" y="296913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4" y="0"/>
            <a:ext cx="8296871" cy="638132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4283968" y="498536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3" name="Straight Arrow Connector 22"/>
          <p:cNvCxnSpPr/>
          <p:nvPr/>
        </p:nvCxnSpPr>
        <p:spPr>
          <a:xfrm flipH="1">
            <a:off x="4797673" y="5273392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24944"/>
            <a:ext cx="6912768" cy="145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پاسخ تامین کننده برنده ، ایجاد سفارش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کارپرداز</a:t>
            </a:r>
            <a:endParaRPr lang="fa-IR" sz="2800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Calibri"/>
              <a:ea typeface="Calibri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8581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5" y="0"/>
            <a:ext cx="8368449" cy="652462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164289" y="4333096"/>
            <a:ext cx="1584176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300192" y="376122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8" y="0"/>
            <a:ext cx="7492483" cy="6524625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1259632" y="1124744"/>
            <a:ext cx="1944216" cy="692150"/>
          </a:xfrm>
          <a:prstGeom prst="wedgeRoundRectCallout">
            <a:avLst>
              <a:gd name="adj1" fmla="val 76787"/>
              <a:gd name="adj2" fmla="val 520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انتخاب مقام تشخیص ، ذیحساب ، انباردار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ea typeface="Times New Roman"/>
                <a:cs typeface="B Zar"/>
              </a:rPr>
              <a:t>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"/>
          <p:cNvSpPr txBox="1">
            <a:spLocks/>
          </p:cNvSpPr>
          <p:nvPr/>
        </p:nvSpPr>
        <p:spPr bwMode="auto">
          <a:xfrm>
            <a:off x="7911008" y="6525344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HY견고딕"/>
                <a:cs typeface="Arial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55B91ABB-7290-44EE-A338-F6F8CE1C8407}" type="slidenum">
              <a:rPr lang="ar-SA" altLang="ko-KR" smtClean="0">
                <a:cs typeface="HY견고딕"/>
              </a:rPr>
              <a:pPr eaLnBrk="1" hangingPunct="1"/>
              <a:t>3</a:t>
            </a:fld>
            <a:endParaRPr lang="en-US" altLang="ko-KR" dirty="0" smtClean="0">
              <a:cs typeface="HY견고딕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-2" y="836712"/>
            <a:ext cx="9144002" cy="1705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23686" cy="4171151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212924" y="3356992"/>
            <a:ext cx="1692141" cy="490091"/>
          </a:xfrm>
          <a:prstGeom prst="wedgeRoundRectCallout">
            <a:avLst>
              <a:gd name="adj1" fmla="val 52968"/>
              <a:gd name="adj2" fmla="val 1182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b="1" kern="1200">
                <a:solidFill>
                  <a:srgbClr val="000000"/>
                </a:solidFill>
                <a:effectLst/>
                <a:ea typeface="Times New Roman"/>
                <a:cs typeface="B Zar"/>
              </a:rPr>
              <a:t>کلیک جهت ورود به سامانه </a:t>
            </a:r>
            <a:r>
              <a:rPr lang="fa-IR" sz="1200" b="1" kern="120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27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8" y="0"/>
            <a:ext cx="7419364" cy="66693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907704" y="1772816"/>
            <a:ext cx="328862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>
          <a:xfrm flipH="1">
            <a:off x="6669881" y="448130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flipV="1">
            <a:off x="4387154" y="5517232"/>
            <a:ext cx="256854" cy="28803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3" name="Rounded Rectangular Callout 12"/>
          <p:cNvSpPr/>
          <p:nvPr/>
        </p:nvSpPr>
        <p:spPr>
          <a:xfrm>
            <a:off x="5148064" y="5240247"/>
            <a:ext cx="2952328" cy="997065"/>
          </a:xfrm>
          <a:prstGeom prst="wedgeRoundRectCallout">
            <a:avLst>
              <a:gd name="adj1" fmla="val -44085"/>
              <a:gd name="adj2" fmla="val 7115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نکته: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B Zar"/>
              </a:rPr>
              <a:t>پس از ثبت اولیه فرم سفارش 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latin typeface="Times New Roman"/>
                <a:ea typeface="Times New Roman"/>
                <a:cs typeface="B Zar"/>
              </a:rPr>
              <a:t>لینک زمانبندی تحویل و پرداخت در کادر مشخص شده با فلش فعال میگردد.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426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3" y="0"/>
            <a:ext cx="7361853" cy="66693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23728" y="1844824"/>
            <a:ext cx="400870" cy="3379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15426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1"/>
            <a:ext cx="6480720" cy="604795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699792" y="1944762"/>
            <a:ext cx="2376170" cy="692150"/>
          </a:xfrm>
          <a:prstGeom prst="wedgeRoundRectCallout">
            <a:avLst>
              <a:gd name="adj1" fmla="val 76140"/>
              <a:gd name="adj2" fmla="val 597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تحویل کالا در این قسمت توسط کارپرداز باید تعیین 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403648" y="2952874"/>
            <a:ext cx="2448178" cy="692150"/>
          </a:xfrm>
          <a:prstGeom prst="wedgeRoundRectCallout">
            <a:avLst>
              <a:gd name="adj1" fmla="val 85985"/>
              <a:gd name="adj2" fmla="val 750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در صورتیکه پرداخت وجه پس از تحویل کامل در انبار باشد دستگاه می تواند زمان پرداخت را در این قسمت تعیین نماید.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452587" y="5013176"/>
            <a:ext cx="792087" cy="504056"/>
          </a:xfrm>
          <a:prstGeom prst="wedgeRoundRectCallout">
            <a:avLst>
              <a:gd name="adj1" fmla="val 116893"/>
              <a:gd name="adj2" fmla="val -5661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600" dirty="0" smtClean="0">
                <a:solidFill>
                  <a:srgbClr val="000000"/>
                </a:solidFill>
                <a:ea typeface="Times New Roman"/>
                <a:cs typeface="B Zar"/>
              </a:rPr>
              <a:t>نکته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60032" y="484134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79030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05" y="0"/>
            <a:ext cx="7378390" cy="65246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788096" y="3717032"/>
            <a:ext cx="2376170" cy="692150"/>
          </a:xfrm>
          <a:prstGeom prst="wedgeRoundRectCallout">
            <a:avLst>
              <a:gd name="adj1" fmla="val -64364"/>
              <a:gd name="adj2" fmla="val -539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توجه داشته باشید پس از تعیین نوع پرداختها و زمانبندی پرداخت مبلغ موجود در کادر صفر 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36096" y="5777448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7695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24944"/>
            <a:ext cx="6912768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بررسی وتایید </a:t>
            </a: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سفارش، </a:t>
            </a: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ارسال </a:t>
            </a: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به برنده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 </a:t>
            </a: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مقام تشخیص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7" y="0"/>
            <a:ext cx="7396246" cy="652462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7164288" y="3469000"/>
            <a:ext cx="1080120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012160" y="354520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58" y="0"/>
            <a:ext cx="6653283" cy="652462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5877793" y="584945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24238"/>
            <a:ext cx="3128317" cy="13968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251520" y="2192338"/>
            <a:ext cx="8640959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737" y="3068960"/>
            <a:ext cx="7272809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تایید  نهایی </a:t>
            </a: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سفارش </a:t>
            </a: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توسط مقام تشخیص</a:t>
            </a:r>
            <a:endParaRPr lang="fa-IR" sz="2800" dirty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Calibri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1" y="0"/>
            <a:ext cx="7347198" cy="659735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943060" y="3541008"/>
            <a:ext cx="1301348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021809" y="354520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26" y="0"/>
            <a:ext cx="6372147" cy="67627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220072" y="5921464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23297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5" y="-12062"/>
            <a:ext cx="8514286" cy="661904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82557" y="1205309"/>
            <a:ext cx="2160240" cy="531019"/>
          </a:xfrm>
          <a:prstGeom prst="wedgeRoundRectCallout">
            <a:avLst>
              <a:gd name="adj1" fmla="val -55415"/>
              <a:gd name="adj2" fmla="val 8735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b="1" kern="1200" dirty="0">
                <a:solidFill>
                  <a:srgbClr val="000000"/>
                </a:solidFill>
                <a:effectLst/>
                <a:ea typeface="Times New Roman"/>
                <a:cs typeface="B Zar"/>
              </a:rPr>
              <a:t>کلیک جهت ورود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ea typeface="Times New Roman"/>
                <a:cs typeface="B Zar"/>
              </a:rPr>
              <a:t>به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ea typeface="Times New Roman"/>
                <a:cs typeface="B Zar"/>
              </a:rPr>
              <a:t> </a:t>
            </a: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صفحه لاگین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2924944"/>
            <a:ext cx="6912768" cy="145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تحویل کالا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انباردار</a:t>
            </a:r>
            <a:endParaRPr lang="en-US" sz="800" dirty="0">
              <a:latin typeface="IranNastaliq" pitchFamily="18" charset="0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9" y="44624"/>
            <a:ext cx="8504762" cy="664762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380927" y="2492896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372200" y="390524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3" y="0"/>
            <a:ext cx="7343193" cy="6597352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475656" y="3456930"/>
            <a:ext cx="2844269" cy="692150"/>
          </a:xfrm>
          <a:prstGeom prst="wedgeRoundRectCallout">
            <a:avLst>
              <a:gd name="adj1" fmla="val -43868"/>
              <a:gd name="adj2" fmla="val -1476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با کلیک بر روی کلید جزئیات کالا ستون اطلاعات خریدار فعال شده که موارد ستاره دار توسط انباردار نکمیل میگردد.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ea typeface="Times New Roman"/>
                <a:cs typeface="B Zar"/>
              </a:rPr>
              <a:t>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27" y="0"/>
            <a:ext cx="6411346" cy="666936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619672" y="4149080"/>
            <a:ext cx="1728098" cy="576064"/>
          </a:xfrm>
          <a:prstGeom prst="wedgeRoundRectCallout">
            <a:avLst>
              <a:gd name="adj1" fmla="val 80615"/>
              <a:gd name="adj2" fmla="val 228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تکمیل اطلاعات ستاره </a:t>
            </a: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دار</a:t>
            </a:r>
          </a:p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B Zar"/>
              </a:rPr>
              <a:t>در صورت تحویل ناقص مرجوعی اعمال میگردد.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73" y="0"/>
            <a:ext cx="6507254" cy="67627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085705" y="606548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Rounded Rectangular Callout 10"/>
          <p:cNvSpPr/>
          <p:nvPr/>
        </p:nvSpPr>
        <p:spPr>
          <a:xfrm>
            <a:off x="1475656" y="3429000"/>
            <a:ext cx="2376170" cy="692150"/>
          </a:xfrm>
          <a:prstGeom prst="wedgeRoundRectCallout">
            <a:avLst>
              <a:gd name="adj1" fmla="val 50187"/>
              <a:gd name="adj2" fmla="val 1073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در صورت مرجوعی مرحله دوم تحویل مجددا توسط انباردار انجام میگیرد.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ea typeface="Times New Roman"/>
                <a:cs typeface="B Zar"/>
              </a:rPr>
              <a:t>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8959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2" y="76619"/>
            <a:ext cx="7638096" cy="670476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948879" y="2244864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156176" y="3833232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628959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52" y="-27600"/>
            <a:ext cx="6794896" cy="66693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907704" y="764704"/>
            <a:ext cx="319213" cy="3101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Arrow Connector 9"/>
          <p:cNvCxnSpPr/>
          <p:nvPr/>
        </p:nvCxnSpPr>
        <p:spPr>
          <a:xfrm flipV="1">
            <a:off x="2658966" y="4198992"/>
            <a:ext cx="328858" cy="3821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Straight Arrow Connector 12"/>
          <p:cNvCxnSpPr/>
          <p:nvPr/>
        </p:nvCxnSpPr>
        <p:spPr>
          <a:xfrm flipH="1">
            <a:off x="5589761" y="606548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09880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0"/>
            <a:ext cx="6429375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220072" y="620949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09880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99592" y="2204864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5616" y="2852936"/>
            <a:ext cx="6912768" cy="145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پرداخت وجه ( تایید اول پرداخت 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IranNastaliq" pitchFamily="18" charset="0"/>
                <a:ea typeface="Calibri"/>
                <a:cs typeface="B Titr" pitchFamily="2" charset="-78"/>
              </a:rPr>
              <a:t> ذیحساب</a:t>
            </a:r>
            <a:endParaRPr lang="fa-IR" sz="2800" dirty="0" smtClean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IranNastaliq" pitchFamily="18" charset="0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2" y="44624"/>
            <a:ext cx="8485715" cy="66761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380927" y="2492896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81849" y="390524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23541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4625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907704" y="4149080"/>
            <a:ext cx="2376264" cy="576064"/>
          </a:xfrm>
          <a:prstGeom prst="wedgeRoundRectCallout">
            <a:avLst>
              <a:gd name="adj1" fmla="val 75693"/>
              <a:gd name="adj2" fmla="val 289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شناسه کاربری با حروف بزرگ</a:t>
            </a:r>
            <a:endParaRPr lang="fa-IR" sz="1400" dirty="0">
              <a:cs typeface="B Zar" pitchFamily="2" charset="-78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804248" y="4581128"/>
            <a:ext cx="2016224" cy="548179"/>
          </a:xfrm>
          <a:prstGeom prst="wedgeRoundRectCallout">
            <a:avLst>
              <a:gd name="adj1" fmla="val -71070"/>
              <a:gd name="adj2" fmla="val 422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کلمه عبور با حروف کوچک</a:t>
            </a:r>
            <a:endParaRPr lang="fa-IR" sz="1400" dirty="0">
              <a:cs typeface="B Zar" pitchFamily="2" charset="-78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907704" y="4941169"/>
            <a:ext cx="2541106" cy="576064"/>
          </a:xfrm>
          <a:prstGeom prst="wedgeRoundRectCallout">
            <a:avLst>
              <a:gd name="adj1" fmla="val 66807"/>
              <a:gd name="adj2" fmla="val 320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کوچک و بزرگ بودن حروف تفاوتی ندارد</a:t>
            </a:r>
            <a:endParaRPr lang="fa-IR" sz="1400" dirty="0">
              <a:cs typeface="B Zar" pitchFamily="2" charset="-78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072471" y="5877272"/>
            <a:ext cx="2283505" cy="504056"/>
          </a:xfrm>
          <a:prstGeom prst="wedgeRoundRectCallout">
            <a:avLst>
              <a:gd name="adj1" fmla="val 66807"/>
              <a:gd name="adj2" fmla="val 320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dirty="0" smtClean="0">
                <a:cs typeface="B Zar" pitchFamily="2" charset="-78"/>
              </a:rPr>
              <a:t>کلیک جهت ورود به کارتابل</a:t>
            </a:r>
            <a:endParaRPr lang="fa-IR" sz="14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6386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5" y="0"/>
            <a:ext cx="7464490" cy="666936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534343" y="1844824"/>
            <a:ext cx="2376170" cy="692150"/>
          </a:xfrm>
          <a:prstGeom prst="wedgeRoundRectCallout">
            <a:avLst>
              <a:gd name="adj1" fmla="val -47360"/>
              <a:gd name="adj2" fmla="val -1062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جهت چاپ کلیه اسناد میتوانید بر روی هر کدام از لینک های موجود در مستندات کلیک نمایید.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ea typeface="Times New Roman"/>
                <a:cs typeface="B Zar"/>
              </a:rPr>
              <a:t> 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39952" y="3429000"/>
            <a:ext cx="283939" cy="41502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3" name="Rounded Rectangular Callout 12"/>
          <p:cNvSpPr/>
          <p:nvPr/>
        </p:nvSpPr>
        <p:spPr>
          <a:xfrm>
            <a:off x="1619672" y="5301208"/>
            <a:ext cx="1777468" cy="405391"/>
          </a:xfrm>
          <a:prstGeom prst="wedgeRoundRectCallout">
            <a:avLst>
              <a:gd name="adj1" fmla="val 47502"/>
              <a:gd name="adj2" fmla="val 1165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انتخاب نحوه پرداخت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541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60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6" y="0"/>
            <a:ext cx="7746827" cy="666936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899592" y="3573016"/>
            <a:ext cx="2700253" cy="692150"/>
          </a:xfrm>
          <a:prstGeom prst="wedgeRoundRectCallout">
            <a:avLst>
              <a:gd name="adj1" fmla="val 28638"/>
              <a:gd name="adj2" fmla="val 99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در روش پرداخت چکی اطلاعات ستاره دار و بارگذاری تصویر چک الزامی است.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59832" y="5633432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3" name="Rounded Rectangular Callout 12"/>
          <p:cNvSpPr/>
          <p:nvPr/>
        </p:nvSpPr>
        <p:spPr>
          <a:xfrm>
            <a:off x="5364088" y="5517232"/>
            <a:ext cx="2016224" cy="576064"/>
          </a:xfrm>
          <a:prstGeom prst="wedgeRoundRectCallout">
            <a:avLst>
              <a:gd name="adj1" fmla="val -38985"/>
              <a:gd name="adj2" fmla="val 993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ارسال به مقام تشخیص جهت تایید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541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61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3123329"/>
            <a:ext cx="691276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تایید دوم </a:t>
            </a: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پرداخت توسط مقام تشخیص</a:t>
            </a:r>
            <a:endParaRPr lang="fa-IR" sz="2800" dirty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Calibri"/>
              <a:ea typeface="Calibri"/>
              <a:cs typeface="B Titr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62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0" y="0"/>
            <a:ext cx="8383039" cy="659735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380927" y="4765144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309841" y="3689216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63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9" y="0"/>
            <a:ext cx="7527981" cy="6524625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5148158" y="908720"/>
            <a:ext cx="2376170" cy="692150"/>
          </a:xfrm>
          <a:prstGeom prst="wedgeRoundRectCallout">
            <a:avLst>
              <a:gd name="adj1" fmla="val -56757"/>
              <a:gd name="adj2" fmla="val -1261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مشاهده و چاپ مستندات توسط مقام تشخیص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652120" y="5257130"/>
            <a:ext cx="2376170" cy="692150"/>
          </a:xfrm>
          <a:prstGeom prst="wedgeRoundRectCallout">
            <a:avLst>
              <a:gd name="adj1" fmla="val -44228"/>
              <a:gd name="adj2" fmla="val 996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algn="ctr" rtl="1" fontAlgn="base">
              <a:spcBef>
                <a:spcPts val="0"/>
              </a:spcBef>
              <a:spcAft>
                <a:spcPts val="0"/>
              </a:spcAft>
            </a:pPr>
            <a:r>
              <a:rPr lang="fa-IR" sz="1200" dirty="0" smtClean="0">
                <a:solidFill>
                  <a:srgbClr val="000000"/>
                </a:solidFill>
                <a:ea typeface="Times New Roman"/>
                <a:cs typeface="B Zar"/>
              </a:rPr>
              <a:t>تایید و ارسال به ذیحساب جهت پرداخت وجه</a:t>
            </a:r>
            <a:r>
              <a:rPr lang="fa-IR" sz="1200" b="1" kern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Calibri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64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15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609" y="3123329"/>
            <a:ext cx="691276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fa-IR" sz="2800" dirty="0" smtClean="0">
                <a:ln w="6350" cap="flat" cmpd="sng" algn="ctr">
                  <a:solidFill>
                    <a:srgbClr val="054697"/>
                  </a:solidFill>
                  <a:prstDash val="solid"/>
                  <a:round/>
                </a:ln>
                <a:latin typeface="Calibri"/>
                <a:ea typeface="Calibri"/>
                <a:cs typeface="B Titr" pitchFamily="2" charset="-78"/>
              </a:rPr>
              <a:t>پرداخت وجه توسط ذیحساب</a:t>
            </a:r>
            <a:endParaRPr lang="fa-IR" sz="2800" dirty="0">
              <a:ln w="6350" cap="flat" cmpd="sng" algn="ctr">
                <a:solidFill>
                  <a:srgbClr val="054697"/>
                </a:solidFill>
                <a:prstDash val="solid"/>
                <a:round/>
              </a:ln>
              <a:latin typeface="Calibri"/>
              <a:ea typeface="Calibri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4443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65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3" y="44624"/>
            <a:ext cx="8533334" cy="662473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380927" y="2492896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372200" y="390524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44443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66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3" y="0"/>
            <a:ext cx="7570033" cy="65246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932040" y="5993472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65550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3789040"/>
            <a:ext cx="6124797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pt-BR" sz="700" b="0" dirty="0">
                <a:ln w="12700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W_amin" pitchFamily="2" charset="0"/>
                <a:cs typeface="W_amin" pitchFamily="2" charset="0"/>
              </a:rPr>
              <a:t>P u b l i c   E l e c t r o n i c   P r o c u r e m e n t   S y s t e m</a:t>
            </a:r>
            <a:endParaRPr lang="en-US" sz="700" b="0" cap="none" spc="0" dirty="0">
              <a:ln w="12700">
                <a:noFill/>
                <a:prstDash val="solid"/>
              </a:ln>
              <a:solidFill>
                <a:schemeClr val="bg1">
                  <a:lumMod val="75000"/>
                </a:schemeClr>
              </a:solidFill>
              <a:latin typeface="W_amin" pitchFamily="2" charset="0"/>
              <a:cs typeface="W_ami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56" y="3388932"/>
            <a:ext cx="1531679" cy="108282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4944"/>
            <a:ext cx="2859507" cy="933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37" y="3247020"/>
            <a:ext cx="770495" cy="42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3425"/>
            <a:ext cx="941639" cy="9416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1" y="6840760"/>
            <a:ext cx="914400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555776" y="4149080"/>
            <a:ext cx="396044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51361" y="3933056"/>
            <a:ext cx="904415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</a:rPr>
              <a:t>با تشکر</a:t>
            </a:r>
            <a:endParaRPr 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509120"/>
            <a:ext cx="28803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chemeClr val="tx1"/>
                </a:solidFill>
              </a:rPr>
              <a:t>تهیه کننده: سید ابوالفضل میره ای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" y="0"/>
            <a:ext cx="9144000" cy="6524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76375" y="2965450"/>
            <a:ext cx="5503863" cy="10348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جستجو و انتخاب کالا</a:t>
            </a:r>
            <a:endParaRPr lang="en-US" sz="3500" dirty="0"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8"/>
            <a:ext cx="9144000" cy="676380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688983" y="2636912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547664" y="3063240"/>
            <a:ext cx="206375" cy="2438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wrap="square" lIns="91440" tIns="45720" rIns="91440" bIns="45720">
        <a:spAutoFit/>
      </a:bodyPr>
      <a:lstStyle>
        <a:defPPr>
          <a:defRPr sz="8800" b="1" cap="none" spc="0" dirty="0" smtClean="0">
            <a:ln w="12700">
              <a:noFill/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persian-Samt ** 3" pitchFamily="2" charset="-78"/>
            <a:cs typeface="Mj_Cordoba" pitchFamily="2" charset="-78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13119</TotalTime>
  <Words>1577</Words>
  <Application>Microsoft Office PowerPoint</Application>
  <PresentationFormat>On-screen Show (4:3)</PresentationFormat>
  <Paragraphs>350</Paragraphs>
  <Slides>68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산업자원부</Manager>
  <Company>피티박스(http://ptbox.co.kr)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setadiran</dc:title>
  <dc:creator>monaghese</dc:creator>
  <dc:description>Designed by PTBOX</dc:description>
  <cp:lastModifiedBy>Abolfazl Mirehie</cp:lastModifiedBy>
  <cp:revision>1762</cp:revision>
  <cp:lastPrinted>2014-04-30T10:59:12Z</cp:lastPrinted>
  <dcterms:created xsi:type="dcterms:W3CDTF">2005-11-07T17:19:00Z</dcterms:created>
  <dcterms:modified xsi:type="dcterms:W3CDTF">2018-04-09T14:50:41Z</dcterms:modified>
</cp:coreProperties>
</file>